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8" r:id="rId3"/>
    <p:sldId id="274" r:id="rId4"/>
    <p:sldId id="276" r:id="rId5"/>
    <p:sldId id="275" r:id="rId6"/>
    <p:sldId id="269" r:id="rId7"/>
    <p:sldId id="272" r:id="rId8"/>
    <p:sldId id="273" r:id="rId9"/>
    <p:sldId id="258" r:id="rId10"/>
    <p:sldId id="259" r:id="rId11"/>
    <p:sldId id="260" r:id="rId12"/>
    <p:sldId id="261" r:id="rId13"/>
    <p:sldId id="262" r:id="rId14"/>
    <p:sldId id="270" r:id="rId15"/>
    <p:sldId id="271" r:id="rId16"/>
    <p:sldId id="263" r:id="rId17"/>
    <p:sldId id="264" r:id="rId18"/>
    <p:sldId id="265" r:id="rId19"/>
    <p:sldId id="266" r:id="rId20"/>
    <p:sldId id="267" r:id="rId21"/>
  </p:sldIdLst>
  <p:sldSz cx="18288000" cy="10287000"/>
  <p:notesSz cx="6858000" cy="9144000"/>
  <p:embeddedFontLst>
    <p:embeddedFont>
      <p:font typeface="Anton" pitchFamily="2" charset="77"/>
      <p:regular r:id="rId22"/>
    </p:embeddedFont>
    <p:embeddedFont>
      <p:font typeface="Arial Black" panose="020B0604020202020204" pitchFamily="34" charset="0"/>
      <p:bold r:id="rId23"/>
    </p:embeddedFont>
    <p:embeddedFont>
      <p:font typeface="Canva Sans Bold" panose="020B0803030501040103" pitchFamily="34" charset="0"/>
      <p:regular r:id="rId24"/>
      <p:bold r:id="rId25"/>
    </p:embeddedFont>
    <p:embeddedFont>
      <p:font typeface="Raleway" pitchFamily="2" charset="77"/>
      <p:regular r:id="rId26"/>
      <p:bold r:id="rId27"/>
      <p:italic r:id="rId28"/>
      <p:boldItalic r:id="rId29"/>
    </p:embeddedFont>
    <p:embeddedFont>
      <p:font typeface="Raleway Bold Italics" pitchFamily="2" charset="77"/>
      <p:regular r:id="rId30"/>
      <p:bold r:id="rId31"/>
      <p:italic r:id="rId32"/>
      <p:boldItalic r:id="rId33"/>
    </p:embeddedFont>
    <p:embeddedFont>
      <p:font typeface="Raleway Medium" panose="020F0502020204030204" pitchFamily="34" charset="0"/>
      <p:regular r:id="rId34"/>
      <p:italic r:id="rId35"/>
    </p:embeddedFont>
    <p:embeddedFont>
      <p:font typeface="Telegraf" pitchFamily="2" charset="77"/>
      <p:regular r:id="rId36"/>
    </p:embeddedFont>
    <p:embeddedFont>
      <p:font typeface="Telegraf Heavy" pitchFamily="2" charset="77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77" autoAdjust="0"/>
    <p:restoredTop sz="94656" autoAdjust="0"/>
  </p:normalViewPr>
  <p:slideViewPr>
    <p:cSldViewPr>
      <p:cViewPr>
        <p:scale>
          <a:sx n="54" d="100"/>
          <a:sy n="54" d="100"/>
        </p:scale>
        <p:origin x="720" y="8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>
            <a:off x="12801600" y="3314701"/>
            <a:ext cx="5044447" cy="1996680"/>
          </a:xfrm>
          <a:custGeom>
            <a:avLst/>
            <a:gdLst/>
            <a:ahLst/>
            <a:cxnLst/>
            <a:rect l="l" t="t" r="r" b="b"/>
            <a:pathLst>
              <a:path w="4204449" h="1599599">
                <a:moveTo>
                  <a:pt x="0" y="0"/>
                </a:moveTo>
                <a:lnTo>
                  <a:pt x="4204449" y="0"/>
                </a:lnTo>
                <a:lnTo>
                  <a:pt x="4204449" y="1599599"/>
                </a:lnTo>
                <a:lnTo>
                  <a:pt x="0" y="15995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Freeform 4"/>
          <p:cNvSpPr/>
          <p:nvPr/>
        </p:nvSpPr>
        <p:spPr>
          <a:xfrm>
            <a:off x="14172044" y="5587814"/>
            <a:ext cx="3087256" cy="2966293"/>
          </a:xfrm>
          <a:custGeom>
            <a:avLst/>
            <a:gdLst/>
            <a:ahLst/>
            <a:cxnLst/>
            <a:rect l="l" t="t" r="r" b="b"/>
            <a:pathLst>
              <a:path w="3087256" h="2966293">
                <a:moveTo>
                  <a:pt x="0" y="0"/>
                </a:moveTo>
                <a:lnTo>
                  <a:pt x="3087256" y="0"/>
                </a:lnTo>
                <a:lnTo>
                  <a:pt x="3087256" y="2966293"/>
                </a:lnTo>
                <a:lnTo>
                  <a:pt x="0" y="29662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286" t="-22108" r="-16305" b="-14848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5" name="TextBox 5"/>
          <p:cNvSpPr txBox="1"/>
          <p:nvPr/>
        </p:nvSpPr>
        <p:spPr>
          <a:xfrm>
            <a:off x="796212" y="3827497"/>
            <a:ext cx="13787730" cy="472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281"/>
              </a:lnSpc>
            </a:pPr>
            <a:r>
              <a:rPr lang="en-US" sz="17749">
                <a:solidFill>
                  <a:srgbClr val="7ED957"/>
                </a:solidFill>
                <a:latin typeface="Anton"/>
                <a:ea typeface="Anton"/>
                <a:cs typeface="Anton"/>
                <a:sym typeface="Anton"/>
              </a:rPr>
              <a:t>YOUTH</a:t>
            </a:r>
          </a:p>
          <a:p>
            <a:pPr algn="l">
              <a:lnSpc>
                <a:spcPts val="18281"/>
              </a:lnSpc>
            </a:pPr>
            <a:r>
              <a:rPr lang="en-US" sz="1774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HOMELESSNESS</a:t>
            </a:r>
          </a:p>
        </p:txBody>
      </p:sp>
      <p:pic>
        <p:nvPicPr>
          <p:cNvPr id="7" name="Picture 6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202FFCE0-0F4D-BDDF-073F-C11591EDD2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0" y="469054"/>
            <a:ext cx="3548238" cy="754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21FBC3-4909-7C13-B79C-FECB441D9A13}"/>
              </a:ext>
            </a:extLst>
          </p:cNvPr>
          <p:cNvSpPr txBox="1"/>
          <p:nvPr/>
        </p:nvSpPr>
        <p:spPr>
          <a:xfrm>
            <a:off x="11110748" y="615221"/>
            <a:ext cx="3061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SUPPORTED BY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32425" y="995362"/>
            <a:ext cx="16060434" cy="0"/>
          </a:xfrm>
          <a:prstGeom prst="line">
            <a:avLst/>
          </a:prstGeom>
          <a:ln w="123825" cap="rnd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/>
          </a:p>
        </p:txBody>
      </p:sp>
      <p:sp>
        <p:nvSpPr>
          <p:cNvPr id="3" name="AutoShape 3"/>
          <p:cNvSpPr/>
          <p:nvPr/>
        </p:nvSpPr>
        <p:spPr>
          <a:xfrm>
            <a:off x="1122900" y="9248775"/>
            <a:ext cx="14603752" cy="0"/>
          </a:xfrm>
          <a:prstGeom prst="line">
            <a:avLst/>
          </a:prstGeom>
          <a:ln w="123825" cap="rnd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/>
          </a:p>
        </p:txBody>
      </p:sp>
      <p:sp>
        <p:nvSpPr>
          <p:cNvPr id="4" name="AutoShape 4"/>
          <p:cNvSpPr/>
          <p:nvPr/>
        </p:nvSpPr>
        <p:spPr>
          <a:xfrm flipH="1" flipV="1">
            <a:off x="1184813" y="1016834"/>
            <a:ext cx="0" cy="8200474"/>
          </a:xfrm>
          <a:prstGeom prst="line">
            <a:avLst/>
          </a:prstGeom>
          <a:ln w="123825" cap="rnd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/>
          </a:p>
        </p:txBody>
      </p:sp>
      <p:sp>
        <p:nvSpPr>
          <p:cNvPr id="5" name="AutoShape 5"/>
          <p:cNvSpPr/>
          <p:nvPr/>
        </p:nvSpPr>
        <p:spPr>
          <a:xfrm flipV="1">
            <a:off x="17206912" y="933450"/>
            <a:ext cx="0" cy="9400149"/>
          </a:xfrm>
          <a:prstGeom prst="line">
            <a:avLst/>
          </a:prstGeom>
          <a:ln w="123825" cap="rnd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/>
          </a:p>
        </p:txBody>
      </p:sp>
      <p:sp>
        <p:nvSpPr>
          <p:cNvPr id="6" name="TextBox 6"/>
          <p:cNvSpPr txBox="1"/>
          <p:nvPr/>
        </p:nvSpPr>
        <p:spPr>
          <a:xfrm>
            <a:off x="2075119" y="3994207"/>
            <a:ext cx="7183409" cy="586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8"/>
              </a:lnSpc>
            </a:pPr>
            <a:r>
              <a:rPr lang="en-US" sz="4100" u="sng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Pipelines into Homelessness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75119" y="1998529"/>
            <a:ext cx="10303224" cy="1014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76"/>
              </a:lnSpc>
            </a:pPr>
            <a:r>
              <a:rPr lang="en-US" sz="7200">
                <a:solidFill>
                  <a:srgbClr val="7ED957"/>
                </a:solidFill>
                <a:latin typeface="Anton"/>
                <a:ea typeface="Anton"/>
                <a:cs typeface="Anton"/>
                <a:sym typeface="Anton"/>
              </a:rPr>
              <a:t>PIPELINES &amp; DRIVERS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53865" y="4919713"/>
            <a:ext cx="5425916" cy="3460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1998" lvl="1" indent="-370999" algn="l">
              <a:lnSpc>
                <a:spcPts val="5494"/>
              </a:lnSpc>
              <a:buFont typeface="Arial"/>
              <a:buChar char="•"/>
            </a:pPr>
            <a:r>
              <a:rPr lang="en-US" sz="4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Justice System</a:t>
            </a:r>
          </a:p>
          <a:p>
            <a:pPr marL="741998" lvl="1" indent="-370999" algn="l">
              <a:lnSpc>
                <a:spcPts val="5494"/>
              </a:lnSpc>
              <a:buFont typeface="Arial"/>
              <a:buChar char="•"/>
            </a:pPr>
            <a:r>
              <a:rPr lang="en-US" sz="4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Welfare System</a:t>
            </a:r>
          </a:p>
          <a:p>
            <a:pPr marL="741998" lvl="1" indent="-370999" algn="l">
              <a:lnSpc>
                <a:spcPts val="5494"/>
              </a:lnSpc>
              <a:buFont typeface="Arial"/>
              <a:buChar char="•"/>
            </a:pPr>
            <a:r>
              <a:rPr lang="en-US" sz="4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Education System</a:t>
            </a:r>
          </a:p>
          <a:p>
            <a:pPr marL="741998" lvl="1" indent="-370999" algn="l">
              <a:lnSpc>
                <a:spcPts val="5494"/>
              </a:lnSpc>
              <a:buFont typeface="Arial"/>
              <a:buChar char="•"/>
            </a:pPr>
            <a:r>
              <a:rPr lang="en-US" sz="4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Care System</a:t>
            </a:r>
          </a:p>
          <a:p>
            <a:pPr marL="741998" lvl="1" indent="-370999" algn="l">
              <a:lnSpc>
                <a:spcPts val="5494"/>
              </a:lnSpc>
              <a:buFont typeface="Arial"/>
              <a:buChar char="•"/>
            </a:pPr>
            <a:r>
              <a:rPr lang="en-US" sz="4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Health System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43073" y="3994207"/>
            <a:ext cx="8444926" cy="586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8"/>
              </a:lnSpc>
            </a:pPr>
            <a:r>
              <a:rPr lang="en-US" sz="4100" u="sng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Key Drivers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43074" y="5050396"/>
            <a:ext cx="7065872" cy="3189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7707" lvl="1" indent="-343853" algn="l">
              <a:lnSpc>
                <a:spcPts val="5092"/>
              </a:lnSpc>
              <a:buFont typeface="Arial"/>
              <a:buChar char="•"/>
            </a:pPr>
            <a:r>
              <a:rPr lang="en-US" sz="3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Poverty</a:t>
            </a:r>
          </a:p>
          <a:p>
            <a:pPr marL="687707" lvl="1" indent="-343853" algn="l">
              <a:lnSpc>
                <a:spcPts val="5092"/>
              </a:lnSpc>
              <a:buFont typeface="Arial"/>
              <a:buChar char="•"/>
            </a:pPr>
            <a:r>
              <a:rPr lang="en-US" sz="3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Mental Ill-Health</a:t>
            </a:r>
          </a:p>
          <a:p>
            <a:pPr marL="687707" lvl="1" indent="-343853" algn="l">
              <a:lnSpc>
                <a:spcPts val="5092"/>
              </a:lnSpc>
              <a:buFont typeface="Arial"/>
              <a:buChar char="•"/>
            </a:pPr>
            <a:r>
              <a:rPr lang="en-US" sz="3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Generational Homelessness</a:t>
            </a:r>
          </a:p>
          <a:p>
            <a:pPr marL="687707" lvl="1" indent="-343853" algn="l">
              <a:lnSpc>
                <a:spcPts val="5092"/>
              </a:lnSpc>
              <a:buFont typeface="Arial"/>
              <a:buChar char="•"/>
            </a:pPr>
            <a:r>
              <a:rPr lang="en-US" sz="3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Abuse</a:t>
            </a:r>
          </a:p>
          <a:p>
            <a:pPr marL="687707" lvl="1" indent="-343853" algn="l">
              <a:lnSpc>
                <a:spcPts val="5092"/>
              </a:lnSpc>
              <a:buFont typeface="Arial"/>
              <a:buChar char="•"/>
            </a:pPr>
            <a:r>
              <a:rPr lang="en-US" sz="3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Trauma</a:t>
            </a:r>
          </a:p>
        </p:txBody>
      </p:sp>
      <p:pic>
        <p:nvPicPr>
          <p:cNvPr id="11" name="Picture 10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25E9AAD5-847C-6743-6975-DC11EFD6C0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252" y="131037"/>
            <a:ext cx="3548238" cy="7540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13A686-4810-F85C-6B48-5B6AF55799B9}"/>
              </a:ext>
            </a:extLst>
          </p:cNvPr>
          <p:cNvSpPr txBox="1"/>
          <p:nvPr/>
        </p:nvSpPr>
        <p:spPr>
          <a:xfrm>
            <a:off x="11430000" y="277204"/>
            <a:ext cx="3061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SUPPORTED BY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7110" y="895350"/>
            <a:ext cx="6511628" cy="151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212"/>
              </a:lnSpc>
              <a:spcBef>
                <a:spcPct val="0"/>
              </a:spcBef>
            </a:pPr>
            <a:r>
              <a:rPr lang="en-US" sz="9113">
                <a:solidFill>
                  <a:srgbClr val="7ED957"/>
                </a:solidFill>
                <a:latin typeface="Anton"/>
                <a:ea typeface="Anton"/>
                <a:cs typeface="Anton"/>
                <a:sym typeface="Anton"/>
              </a:rPr>
              <a:t>The Safety Net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67110" y="5996248"/>
            <a:ext cx="9039813" cy="3513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9"/>
              </a:lnSpc>
              <a:spcBef>
                <a:spcPct val="0"/>
              </a:spcBef>
            </a:pPr>
            <a:r>
              <a:rPr lang="en-US" sz="3499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The goal of short-term host homes is to provide a safe temporary and welcoming space for a young person, giving them time to reconnect with whanau or make decisions about other housing options</a:t>
            </a:r>
          </a:p>
          <a:p>
            <a:pPr algn="l">
              <a:lnSpc>
                <a:spcPts val="3886"/>
              </a:lnSpc>
              <a:spcBef>
                <a:spcPct val="0"/>
              </a:spcBef>
            </a:pPr>
            <a:endParaRPr lang="en-US" sz="3499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67110" y="2540381"/>
            <a:ext cx="8816708" cy="2515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8"/>
              </a:lnSpc>
              <a:spcBef>
                <a:spcPct val="0"/>
              </a:spcBef>
            </a:pPr>
            <a:r>
              <a:rPr lang="en-US" sz="3700" b="1" i="1">
                <a:solidFill>
                  <a:srgbClr val="FFFFFF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The Safety Net Project is a host home initiative aimed at ensuring that a rangatahi’s experience of homelessness is brief, rare and non-recurring.</a:t>
            </a:r>
          </a:p>
        </p:txBody>
      </p:sp>
      <p:sp>
        <p:nvSpPr>
          <p:cNvPr id="5" name="AutoShape 5"/>
          <p:cNvSpPr/>
          <p:nvPr/>
        </p:nvSpPr>
        <p:spPr>
          <a:xfrm>
            <a:off x="667110" y="5443611"/>
            <a:ext cx="14033319" cy="0"/>
          </a:xfrm>
          <a:prstGeom prst="line">
            <a:avLst/>
          </a:prstGeom>
          <a:ln w="38100" cap="flat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/>
          </a:p>
        </p:txBody>
      </p:sp>
      <p:sp>
        <p:nvSpPr>
          <p:cNvPr id="6" name="Freeform 6"/>
          <p:cNvSpPr/>
          <p:nvPr/>
        </p:nvSpPr>
        <p:spPr>
          <a:xfrm>
            <a:off x="16604475" y="135552"/>
            <a:ext cx="1309650" cy="1258337"/>
          </a:xfrm>
          <a:custGeom>
            <a:avLst/>
            <a:gdLst/>
            <a:ahLst/>
            <a:cxnLst/>
            <a:rect l="l" t="t" r="r" b="b"/>
            <a:pathLst>
              <a:path w="1309650" h="1258337">
                <a:moveTo>
                  <a:pt x="0" y="0"/>
                </a:moveTo>
                <a:lnTo>
                  <a:pt x="1309650" y="0"/>
                </a:lnTo>
                <a:lnTo>
                  <a:pt x="1309650" y="1258337"/>
                </a:lnTo>
                <a:lnTo>
                  <a:pt x="0" y="12583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286" t="-22108" r="-16305" b="-14848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7" name="Freeform 7"/>
          <p:cNvSpPr/>
          <p:nvPr/>
        </p:nvSpPr>
        <p:spPr>
          <a:xfrm>
            <a:off x="14411190" y="347499"/>
            <a:ext cx="2193285" cy="834444"/>
          </a:xfrm>
          <a:custGeom>
            <a:avLst/>
            <a:gdLst/>
            <a:ahLst/>
            <a:cxnLst/>
            <a:rect l="l" t="t" r="r" b="b"/>
            <a:pathLst>
              <a:path w="2193285" h="834444">
                <a:moveTo>
                  <a:pt x="0" y="0"/>
                </a:moveTo>
                <a:lnTo>
                  <a:pt x="2193285" y="0"/>
                </a:lnTo>
                <a:lnTo>
                  <a:pt x="2193285" y="834443"/>
                </a:lnTo>
                <a:lnTo>
                  <a:pt x="0" y="834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8" name="Freeform 8"/>
          <p:cNvSpPr/>
          <p:nvPr/>
        </p:nvSpPr>
        <p:spPr>
          <a:xfrm>
            <a:off x="10688868" y="-142935"/>
            <a:ext cx="7599132" cy="10287000"/>
          </a:xfrm>
          <a:custGeom>
            <a:avLst/>
            <a:gdLst/>
            <a:ahLst/>
            <a:cxnLst/>
            <a:rect l="l" t="t" r="r" b="b"/>
            <a:pathLst>
              <a:path w="7599132" h="10287000">
                <a:moveTo>
                  <a:pt x="0" y="0"/>
                </a:moveTo>
                <a:lnTo>
                  <a:pt x="7599132" y="0"/>
                </a:lnTo>
                <a:lnTo>
                  <a:pt x="759913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5663" r="-17519"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04475" y="135552"/>
            <a:ext cx="1309650" cy="1258337"/>
          </a:xfrm>
          <a:custGeom>
            <a:avLst/>
            <a:gdLst/>
            <a:ahLst/>
            <a:cxnLst/>
            <a:rect l="l" t="t" r="r" b="b"/>
            <a:pathLst>
              <a:path w="1309650" h="1258337">
                <a:moveTo>
                  <a:pt x="0" y="0"/>
                </a:moveTo>
                <a:lnTo>
                  <a:pt x="1309650" y="0"/>
                </a:lnTo>
                <a:lnTo>
                  <a:pt x="1309650" y="1258337"/>
                </a:lnTo>
                <a:lnTo>
                  <a:pt x="0" y="12583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286" t="-22108" r="-16305" b="-14848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>
            <a:off x="14411190" y="347499"/>
            <a:ext cx="2193285" cy="834444"/>
          </a:xfrm>
          <a:custGeom>
            <a:avLst/>
            <a:gdLst/>
            <a:ahLst/>
            <a:cxnLst/>
            <a:rect l="l" t="t" r="r" b="b"/>
            <a:pathLst>
              <a:path w="2193285" h="834444">
                <a:moveTo>
                  <a:pt x="0" y="0"/>
                </a:moveTo>
                <a:lnTo>
                  <a:pt x="2193285" y="0"/>
                </a:lnTo>
                <a:lnTo>
                  <a:pt x="2193285" y="834443"/>
                </a:lnTo>
                <a:lnTo>
                  <a:pt x="0" y="834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grpSp>
        <p:nvGrpSpPr>
          <p:cNvPr id="4" name="Group 4"/>
          <p:cNvGrpSpPr/>
          <p:nvPr/>
        </p:nvGrpSpPr>
        <p:grpSpPr>
          <a:xfrm>
            <a:off x="1987305" y="2867241"/>
            <a:ext cx="6805541" cy="6068437"/>
            <a:chOff x="0" y="0"/>
            <a:chExt cx="1679897" cy="14979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79897" cy="1497948"/>
            </a:xfrm>
            <a:custGeom>
              <a:avLst/>
              <a:gdLst/>
              <a:ahLst/>
              <a:cxnLst/>
              <a:rect l="l" t="t" r="r" b="b"/>
              <a:pathLst>
                <a:path w="1679897" h="1497948">
                  <a:moveTo>
                    <a:pt x="0" y="0"/>
                  </a:moveTo>
                  <a:lnTo>
                    <a:pt x="1679897" y="0"/>
                  </a:lnTo>
                  <a:lnTo>
                    <a:pt x="1679897" y="1497948"/>
                  </a:lnTo>
                  <a:lnTo>
                    <a:pt x="0" y="1497948"/>
                  </a:lnTo>
                  <a:close/>
                </a:path>
              </a:pathLst>
            </a:custGeom>
            <a:solidFill>
              <a:srgbClr val="FF66C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NZ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1679897" cy="15265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748905" y="5750467"/>
            <a:ext cx="5350069" cy="2657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7"/>
              </a:lnSpc>
            </a:pPr>
            <a:r>
              <a:rPr lang="en-US" sz="3755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and 1 baby supported  for a combined total of 716 days / an average stay of 7 weeks.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85936" y="3202519"/>
            <a:ext cx="1670651" cy="2652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25"/>
              </a:lnSpc>
            </a:pPr>
            <a:r>
              <a:rPr lang="en-US" sz="15446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16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712077" y="3723161"/>
            <a:ext cx="2768795" cy="1811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98"/>
              </a:lnSpc>
            </a:pPr>
            <a:r>
              <a:rPr lang="en-US" sz="5213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YOUNG </a:t>
            </a:r>
          </a:p>
          <a:p>
            <a:pPr algn="ctr">
              <a:lnSpc>
                <a:spcPts val="7298"/>
              </a:lnSpc>
            </a:pPr>
            <a:r>
              <a:rPr lang="en-US" sz="5213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PEOPLE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87305" y="1356542"/>
            <a:ext cx="6873270" cy="1120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78"/>
              </a:lnSpc>
            </a:pPr>
            <a:r>
              <a:rPr lang="en-US" sz="6555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KEY OUTCOMES.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8860575" y="2867241"/>
            <a:ext cx="6805541" cy="6068437"/>
            <a:chOff x="0" y="0"/>
            <a:chExt cx="1679897" cy="14979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79897" cy="1497948"/>
            </a:xfrm>
            <a:custGeom>
              <a:avLst/>
              <a:gdLst/>
              <a:ahLst/>
              <a:cxnLst/>
              <a:rect l="l" t="t" r="r" b="b"/>
              <a:pathLst>
                <a:path w="1679897" h="1497948">
                  <a:moveTo>
                    <a:pt x="0" y="0"/>
                  </a:moveTo>
                  <a:lnTo>
                    <a:pt x="1679897" y="0"/>
                  </a:lnTo>
                  <a:lnTo>
                    <a:pt x="1679897" y="1497948"/>
                  </a:lnTo>
                  <a:lnTo>
                    <a:pt x="0" y="1497948"/>
                  </a:lnTo>
                  <a:close/>
                </a:path>
              </a:pathLst>
            </a:custGeom>
            <a:solidFill>
              <a:srgbClr val="FF66C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N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679897" cy="15265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196914" y="6646048"/>
            <a:ext cx="6283308" cy="127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supported into safe stable accommodation options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619763" y="3670771"/>
            <a:ext cx="5287165" cy="290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63"/>
              </a:lnSpc>
            </a:pPr>
            <a:r>
              <a:rPr lang="en-US" sz="16973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90%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04475" y="135552"/>
            <a:ext cx="1309650" cy="1258337"/>
          </a:xfrm>
          <a:custGeom>
            <a:avLst/>
            <a:gdLst/>
            <a:ahLst/>
            <a:cxnLst/>
            <a:rect l="l" t="t" r="r" b="b"/>
            <a:pathLst>
              <a:path w="1309650" h="1258337">
                <a:moveTo>
                  <a:pt x="0" y="0"/>
                </a:moveTo>
                <a:lnTo>
                  <a:pt x="1309650" y="0"/>
                </a:lnTo>
                <a:lnTo>
                  <a:pt x="1309650" y="1258337"/>
                </a:lnTo>
                <a:lnTo>
                  <a:pt x="0" y="12583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286" t="-22108" r="-16305" b="-14848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>
            <a:off x="14411190" y="347499"/>
            <a:ext cx="2193285" cy="834444"/>
          </a:xfrm>
          <a:custGeom>
            <a:avLst/>
            <a:gdLst/>
            <a:ahLst/>
            <a:cxnLst/>
            <a:rect l="l" t="t" r="r" b="b"/>
            <a:pathLst>
              <a:path w="2193285" h="834444">
                <a:moveTo>
                  <a:pt x="0" y="0"/>
                </a:moveTo>
                <a:lnTo>
                  <a:pt x="2193285" y="0"/>
                </a:lnTo>
                <a:lnTo>
                  <a:pt x="2193285" y="834443"/>
                </a:lnTo>
                <a:lnTo>
                  <a:pt x="0" y="834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TextBox 4"/>
          <p:cNvSpPr txBox="1"/>
          <p:nvPr/>
        </p:nvSpPr>
        <p:spPr>
          <a:xfrm>
            <a:off x="2275684" y="2793776"/>
            <a:ext cx="13345316" cy="302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966"/>
              </a:lnSpc>
            </a:pPr>
            <a:r>
              <a:rPr lang="en-US" sz="36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0870" y="1115267"/>
            <a:ext cx="14040319" cy="1127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7"/>
              </a:lnSpc>
            </a:pPr>
            <a:r>
              <a:rPr lang="en-US" sz="321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RANGATAHI REPORTED THAT WHILE BEING SUPPORTED WITHIN THE SAFETY NET THEY EXPERIENCED THE FOLLOWING:</a:t>
            </a:r>
          </a:p>
        </p:txBody>
      </p:sp>
      <p:sp>
        <p:nvSpPr>
          <p:cNvPr id="6" name="AutoShape 6"/>
          <p:cNvSpPr/>
          <p:nvPr/>
        </p:nvSpPr>
        <p:spPr>
          <a:xfrm flipV="1">
            <a:off x="329710" y="2552700"/>
            <a:ext cx="38806" cy="8134326"/>
          </a:xfrm>
          <a:prstGeom prst="line">
            <a:avLst/>
          </a:prstGeom>
          <a:ln w="38100" cap="flat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/>
          </a:p>
        </p:txBody>
      </p:sp>
      <p:grpSp>
        <p:nvGrpSpPr>
          <p:cNvPr id="7" name="Group 7"/>
          <p:cNvGrpSpPr/>
          <p:nvPr/>
        </p:nvGrpSpPr>
        <p:grpSpPr>
          <a:xfrm>
            <a:off x="1037959" y="2926210"/>
            <a:ext cx="712255" cy="349648"/>
            <a:chOff x="0" y="0"/>
            <a:chExt cx="1655724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55724" cy="812800"/>
            </a:xfrm>
            <a:custGeom>
              <a:avLst/>
              <a:gdLst/>
              <a:ahLst/>
              <a:cxnLst/>
              <a:rect l="l" t="t" r="r" b="b"/>
              <a:pathLst>
                <a:path w="1655724" h="812800">
                  <a:moveTo>
                    <a:pt x="1655724" y="406400"/>
                  </a:moveTo>
                  <a:lnTo>
                    <a:pt x="1249324" y="0"/>
                  </a:lnTo>
                  <a:lnTo>
                    <a:pt x="1249324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249324" y="609600"/>
                  </a:lnTo>
                  <a:lnTo>
                    <a:pt x="1249324" y="812800"/>
                  </a:lnTo>
                  <a:lnTo>
                    <a:pt x="1655724" y="406400"/>
                  </a:lnTo>
                  <a:close/>
                </a:path>
              </a:pathLst>
            </a:custGeom>
            <a:solidFill>
              <a:srgbClr val="FF66C4"/>
            </a:solidFill>
          </p:spPr>
          <p:txBody>
            <a:bodyPr/>
            <a:lstStyle/>
            <a:p>
              <a:endParaRPr lang="en-NZ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74625"/>
              <a:ext cx="1554124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37959" y="5124450"/>
            <a:ext cx="712255" cy="349648"/>
            <a:chOff x="0" y="0"/>
            <a:chExt cx="1655724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655724" cy="812800"/>
            </a:xfrm>
            <a:custGeom>
              <a:avLst/>
              <a:gdLst/>
              <a:ahLst/>
              <a:cxnLst/>
              <a:rect l="l" t="t" r="r" b="b"/>
              <a:pathLst>
                <a:path w="1655724" h="812800">
                  <a:moveTo>
                    <a:pt x="1655724" y="406400"/>
                  </a:moveTo>
                  <a:lnTo>
                    <a:pt x="1249324" y="0"/>
                  </a:lnTo>
                  <a:lnTo>
                    <a:pt x="1249324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249324" y="609600"/>
                  </a:lnTo>
                  <a:lnTo>
                    <a:pt x="1249324" y="812800"/>
                  </a:lnTo>
                  <a:lnTo>
                    <a:pt x="1655724" y="406400"/>
                  </a:lnTo>
                  <a:close/>
                </a:path>
              </a:pathLst>
            </a:custGeom>
            <a:solidFill>
              <a:srgbClr val="FF66C4"/>
            </a:solidFill>
          </p:spPr>
          <p:txBody>
            <a:bodyPr/>
            <a:lstStyle/>
            <a:p>
              <a:endParaRPr lang="en-NZ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74625"/>
              <a:ext cx="1554124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06846" y="7289824"/>
            <a:ext cx="712255" cy="349648"/>
            <a:chOff x="0" y="0"/>
            <a:chExt cx="1655724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655724" cy="812800"/>
            </a:xfrm>
            <a:custGeom>
              <a:avLst/>
              <a:gdLst/>
              <a:ahLst/>
              <a:cxnLst/>
              <a:rect l="l" t="t" r="r" b="b"/>
              <a:pathLst>
                <a:path w="1655724" h="812800">
                  <a:moveTo>
                    <a:pt x="1655724" y="406400"/>
                  </a:moveTo>
                  <a:lnTo>
                    <a:pt x="1249324" y="0"/>
                  </a:lnTo>
                  <a:lnTo>
                    <a:pt x="1249324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249324" y="609600"/>
                  </a:lnTo>
                  <a:lnTo>
                    <a:pt x="1249324" y="812800"/>
                  </a:lnTo>
                  <a:lnTo>
                    <a:pt x="1655724" y="406400"/>
                  </a:lnTo>
                  <a:close/>
                </a:path>
              </a:pathLst>
            </a:custGeom>
            <a:solidFill>
              <a:srgbClr val="FF66C4"/>
            </a:solidFill>
          </p:spPr>
          <p:txBody>
            <a:bodyPr/>
            <a:lstStyle/>
            <a:p>
              <a:endParaRPr lang="en-NZ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74625"/>
              <a:ext cx="1554124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CF1366A-F2D5-05EC-F470-CCE30203D474}"/>
              </a:ext>
            </a:extLst>
          </p:cNvPr>
          <p:cNvSpPr txBox="1"/>
          <p:nvPr/>
        </p:nvSpPr>
        <p:spPr>
          <a:xfrm>
            <a:off x="2275683" y="2784252"/>
            <a:ext cx="1432879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FFFF"/>
                </a:solidFill>
                <a:latin typeface="Raleway" pitchFamily="2" charset="77"/>
                <a:ea typeface="Raleway Bold"/>
                <a:cs typeface="Raleway Bold"/>
                <a:sym typeface="Raleway Bold"/>
              </a:rPr>
              <a:t>60% </a:t>
            </a:r>
            <a:r>
              <a:rPr lang="en-US" sz="3600" dirty="0">
                <a:solidFill>
                  <a:srgbClr val="FFFFFF"/>
                </a:solidFill>
                <a:latin typeface="Raleway" pitchFamily="2" charset="77"/>
                <a:ea typeface="Raleway"/>
                <a:cs typeface="Raleway"/>
                <a:sym typeface="Raleway"/>
              </a:rPr>
              <a:t>of </a:t>
            </a:r>
            <a:r>
              <a:rPr lang="en-US" sz="3600" dirty="0" err="1">
                <a:solidFill>
                  <a:srgbClr val="FFFFFF"/>
                </a:solidFill>
                <a:latin typeface="Raleway" pitchFamily="2" charset="77"/>
                <a:ea typeface="Raleway"/>
                <a:cs typeface="Raleway"/>
                <a:sym typeface="Raleway"/>
              </a:rPr>
              <a:t>rangatahi</a:t>
            </a:r>
            <a:r>
              <a:rPr lang="en-US" sz="3600" dirty="0">
                <a:solidFill>
                  <a:srgbClr val="FFFFFF"/>
                </a:solidFill>
                <a:latin typeface="Raleway" pitchFamily="2" charset="77"/>
                <a:ea typeface="Raleway"/>
                <a:cs typeface="Raleway"/>
                <a:sym typeface="Raleway"/>
              </a:rPr>
              <a:t> who were using substances, shared that they had reduced their use.</a:t>
            </a:r>
          </a:p>
          <a:p>
            <a:pPr algn="just"/>
            <a:endParaRPr lang="en-US" sz="3600" dirty="0">
              <a:solidFill>
                <a:srgbClr val="FFFFFF"/>
              </a:solidFill>
              <a:latin typeface="Raleway" pitchFamily="2" charset="77"/>
              <a:ea typeface="Raleway"/>
              <a:cs typeface="Raleway"/>
              <a:sym typeface="Raleway"/>
            </a:endParaRPr>
          </a:p>
          <a:p>
            <a:pPr algn="just"/>
            <a:endParaRPr lang="en-US" sz="3600" dirty="0">
              <a:solidFill>
                <a:srgbClr val="FFFFFF"/>
              </a:solidFill>
              <a:latin typeface="Raleway" pitchFamily="2" charset="77"/>
              <a:ea typeface="Raleway"/>
              <a:cs typeface="Raleway"/>
              <a:sym typeface="Raleway"/>
            </a:endParaRPr>
          </a:p>
          <a:p>
            <a:pPr algn="just"/>
            <a:r>
              <a:rPr lang="en-US" sz="3600" b="1" dirty="0">
                <a:solidFill>
                  <a:srgbClr val="FFFFFF"/>
                </a:solidFill>
                <a:latin typeface="Raleway" pitchFamily="2" charset="77"/>
                <a:ea typeface="Raleway"/>
                <a:cs typeface="Raleway"/>
                <a:sym typeface="Raleway"/>
              </a:rPr>
              <a:t>70</a:t>
            </a:r>
            <a:r>
              <a:rPr lang="en-US" sz="3600" b="1" dirty="0">
                <a:solidFill>
                  <a:srgbClr val="FFFFFF"/>
                </a:solidFill>
                <a:latin typeface="Raleway" pitchFamily="2" charset="77"/>
                <a:ea typeface="Raleway Bold"/>
                <a:cs typeface="Raleway Bold"/>
                <a:sym typeface="Raleway Bold"/>
              </a:rPr>
              <a:t>%</a:t>
            </a:r>
            <a:r>
              <a:rPr lang="en-US" sz="3600" dirty="0">
                <a:solidFill>
                  <a:srgbClr val="FFFFFF"/>
                </a:solidFill>
                <a:latin typeface="Raleway" pitchFamily="2" charset="77"/>
                <a:ea typeface="Raleway"/>
                <a:cs typeface="Raleway"/>
                <a:sym typeface="Raleway"/>
              </a:rPr>
              <a:t> of </a:t>
            </a:r>
            <a:r>
              <a:rPr lang="en-US" sz="3600" dirty="0" err="1">
                <a:solidFill>
                  <a:srgbClr val="FFFFFF"/>
                </a:solidFill>
                <a:latin typeface="Raleway" pitchFamily="2" charset="77"/>
                <a:ea typeface="Raleway"/>
                <a:cs typeface="Raleway"/>
                <a:sym typeface="Raleway"/>
              </a:rPr>
              <a:t>rangatahi</a:t>
            </a:r>
            <a:r>
              <a:rPr lang="en-US" sz="3600" dirty="0">
                <a:solidFill>
                  <a:srgbClr val="FFFFFF"/>
                </a:solidFill>
                <a:latin typeface="Raleway" pitchFamily="2" charset="77"/>
                <a:ea typeface="Raleway"/>
                <a:cs typeface="Raleway"/>
                <a:sym typeface="Raleway"/>
              </a:rPr>
              <a:t> who were experiencing challenges with their mental health, shared that their mental health improved.</a:t>
            </a:r>
          </a:p>
          <a:p>
            <a:pPr algn="just"/>
            <a:endParaRPr lang="en-US" sz="3600" dirty="0">
              <a:solidFill>
                <a:srgbClr val="FFFFFF"/>
              </a:solidFill>
              <a:latin typeface="Raleway" pitchFamily="2" charset="77"/>
              <a:ea typeface="Raleway"/>
              <a:cs typeface="Raleway"/>
              <a:sym typeface="Raleway"/>
            </a:endParaRPr>
          </a:p>
          <a:p>
            <a:pPr algn="just"/>
            <a:endParaRPr lang="en-US" sz="3600" dirty="0">
              <a:solidFill>
                <a:srgbClr val="FFFFFF"/>
              </a:solidFill>
              <a:latin typeface="Raleway" pitchFamily="2" charset="77"/>
              <a:ea typeface="Raleway"/>
              <a:cs typeface="Raleway"/>
              <a:sym typeface="Raleway"/>
            </a:endParaRPr>
          </a:p>
          <a:p>
            <a:pPr algn="just"/>
            <a:r>
              <a:rPr lang="en-US" sz="3600" b="1" dirty="0">
                <a:solidFill>
                  <a:srgbClr val="FFFFFF"/>
                </a:solidFill>
                <a:latin typeface="Raleway" pitchFamily="2" charset="77"/>
                <a:ea typeface="Raleway Bold"/>
                <a:cs typeface="Raleway Bold"/>
                <a:sym typeface="Raleway Bold"/>
              </a:rPr>
              <a:t>100%</a:t>
            </a:r>
            <a:r>
              <a:rPr lang="en-US" sz="3600" dirty="0">
                <a:solidFill>
                  <a:srgbClr val="FFFFFF"/>
                </a:solidFill>
                <a:latin typeface="Raleway" pitchFamily="2" charset="77"/>
                <a:ea typeface="Raleway"/>
                <a:cs typeface="Raleway"/>
                <a:sym typeface="Raleway"/>
              </a:rPr>
              <a:t> of those engaged with education, were able to maintain engagement.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580F47-B80C-CC38-B186-902D8F674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2B0D4D2-AC46-7DE9-FA60-43F9DB89C6F8}"/>
              </a:ext>
            </a:extLst>
          </p:cNvPr>
          <p:cNvSpPr/>
          <p:nvPr/>
        </p:nvSpPr>
        <p:spPr>
          <a:xfrm>
            <a:off x="16604475" y="135552"/>
            <a:ext cx="1309650" cy="1258337"/>
          </a:xfrm>
          <a:custGeom>
            <a:avLst/>
            <a:gdLst/>
            <a:ahLst/>
            <a:cxnLst/>
            <a:rect l="l" t="t" r="r" b="b"/>
            <a:pathLst>
              <a:path w="1309650" h="1258337">
                <a:moveTo>
                  <a:pt x="0" y="0"/>
                </a:moveTo>
                <a:lnTo>
                  <a:pt x="1309650" y="0"/>
                </a:lnTo>
                <a:lnTo>
                  <a:pt x="1309650" y="1258337"/>
                </a:lnTo>
                <a:lnTo>
                  <a:pt x="0" y="12583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286" t="-22108" r="-16305" b="-14848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F22DF0E-7F76-DEDF-130C-90516D88C67D}"/>
              </a:ext>
            </a:extLst>
          </p:cNvPr>
          <p:cNvSpPr/>
          <p:nvPr/>
        </p:nvSpPr>
        <p:spPr>
          <a:xfrm>
            <a:off x="14411190" y="347499"/>
            <a:ext cx="2193285" cy="834444"/>
          </a:xfrm>
          <a:custGeom>
            <a:avLst/>
            <a:gdLst/>
            <a:ahLst/>
            <a:cxnLst/>
            <a:rect l="l" t="t" r="r" b="b"/>
            <a:pathLst>
              <a:path w="2193285" h="834444">
                <a:moveTo>
                  <a:pt x="0" y="0"/>
                </a:moveTo>
                <a:lnTo>
                  <a:pt x="2193285" y="0"/>
                </a:lnTo>
                <a:lnTo>
                  <a:pt x="2193285" y="834443"/>
                </a:lnTo>
                <a:lnTo>
                  <a:pt x="0" y="834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4C3136E-31C2-260C-2447-2113CB452691}"/>
              </a:ext>
            </a:extLst>
          </p:cNvPr>
          <p:cNvSpPr txBox="1"/>
          <p:nvPr/>
        </p:nvSpPr>
        <p:spPr>
          <a:xfrm>
            <a:off x="2275684" y="2793777"/>
            <a:ext cx="13319392" cy="7160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3600" b="1" dirty="0">
                <a:solidFill>
                  <a:srgbClr val="FFFFFF"/>
                </a:solidFill>
                <a:latin typeface="Raleway" pitchFamily="2" charset="77"/>
                <a:ea typeface="Raleway Bold"/>
                <a:cs typeface="Raleway Bold"/>
                <a:sym typeface="Raleway Bold"/>
              </a:rPr>
              <a:t>20%</a:t>
            </a:r>
            <a:r>
              <a:rPr lang="en-US" sz="3600" dirty="0">
                <a:solidFill>
                  <a:srgbClr val="FFFFFF"/>
                </a:solidFill>
                <a:latin typeface="Raleway" pitchFamily="2" charset="77"/>
                <a:ea typeface="Raleway"/>
                <a:cs typeface="Raleway"/>
                <a:sym typeface="Raleway"/>
              </a:rPr>
              <a:t> of those not engaged with education were supported to re-engage with education.</a:t>
            </a:r>
          </a:p>
          <a:p>
            <a:pPr algn="just"/>
            <a:endParaRPr lang="en-US" sz="3600" dirty="0">
              <a:solidFill>
                <a:srgbClr val="FFFFFF"/>
              </a:solidFill>
              <a:latin typeface="Raleway" pitchFamily="2" charset="77"/>
              <a:ea typeface="Raleway"/>
              <a:cs typeface="Raleway"/>
              <a:sym typeface="Raleway"/>
            </a:endParaRPr>
          </a:p>
          <a:p>
            <a:pPr algn="just"/>
            <a:endParaRPr lang="en-US" sz="3600" dirty="0">
              <a:solidFill>
                <a:srgbClr val="FFFFFF"/>
              </a:solidFill>
              <a:latin typeface="Raleway" pitchFamily="2" charset="77"/>
              <a:ea typeface="Raleway"/>
              <a:cs typeface="Raleway"/>
              <a:sym typeface="Raleway"/>
            </a:endParaRPr>
          </a:p>
          <a:p>
            <a:pPr algn="just"/>
            <a:r>
              <a:rPr lang="en-US" sz="3600" b="1" dirty="0">
                <a:solidFill>
                  <a:srgbClr val="FFFFFF"/>
                </a:solidFill>
                <a:latin typeface="Raleway" pitchFamily="2" charset="77"/>
                <a:ea typeface="Raleway Bold"/>
                <a:cs typeface="Raleway Bold"/>
                <a:sym typeface="Raleway Bold"/>
              </a:rPr>
              <a:t>100% </a:t>
            </a:r>
            <a:r>
              <a:rPr lang="en-US" sz="3600" dirty="0">
                <a:solidFill>
                  <a:srgbClr val="FFFFFF"/>
                </a:solidFill>
                <a:latin typeface="Raleway" pitchFamily="2" charset="77"/>
                <a:ea typeface="Raleway"/>
                <a:cs typeface="Raleway"/>
                <a:sym typeface="Raleway"/>
              </a:rPr>
              <a:t>shared that their sense of safety improved while being supporting in the Safety Net. </a:t>
            </a:r>
          </a:p>
          <a:p>
            <a:pPr algn="just"/>
            <a:endParaRPr lang="en-US" sz="3600" dirty="0">
              <a:solidFill>
                <a:srgbClr val="FFFFFF"/>
              </a:solidFill>
              <a:latin typeface="Raleway" pitchFamily="2" charset="77"/>
              <a:ea typeface="Raleway"/>
              <a:cs typeface="Raleway"/>
              <a:sym typeface="Raleway"/>
            </a:endParaRPr>
          </a:p>
          <a:p>
            <a:pPr algn="just"/>
            <a:endParaRPr lang="en-US" sz="3600" dirty="0">
              <a:solidFill>
                <a:srgbClr val="FFFFFF"/>
              </a:solidFill>
              <a:latin typeface="Raleway" pitchFamily="2" charset="77"/>
              <a:ea typeface="Raleway"/>
              <a:cs typeface="Raleway"/>
              <a:sym typeface="Raleway"/>
            </a:endParaRPr>
          </a:p>
          <a:p>
            <a:pPr algn="just"/>
            <a:r>
              <a:rPr lang="en-US" sz="3600" b="1" dirty="0">
                <a:solidFill>
                  <a:srgbClr val="FFFFFF"/>
                </a:solidFill>
                <a:latin typeface="Raleway" pitchFamily="2" charset="77"/>
                <a:ea typeface="Raleway Bold"/>
                <a:cs typeface="Raleway Bold"/>
                <a:sym typeface="Raleway Bold"/>
              </a:rPr>
              <a:t>100%</a:t>
            </a:r>
            <a:r>
              <a:rPr lang="en-US" sz="3600" dirty="0">
                <a:solidFill>
                  <a:srgbClr val="FFFFFF"/>
                </a:solidFill>
                <a:latin typeface="Raleway" pitchFamily="2" charset="77"/>
                <a:ea typeface="Raleway"/>
                <a:cs typeface="Raleway"/>
                <a:sym typeface="Raleway"/>
              </a:rPr>
              <a:t> shared they received the support they needed to develop their next steps into stable accommodation and felt safe, loved, supported and cared for while staying with the host whānau. </a:t>
            </a:r>
          </a:p>
          <a:p>
            <a:pPr algn="just">
              <a:lnSpc>
                <a:spcPts val="1966"/>
              </a:lnSpc>
            </a:pPr>
            <a:endParaRPr lang="en-US" sz="1725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just">
              <a:lnSpc>
                <a:spcPts val="1966"/>
              </a:lnSpc>
            </a:pPr>
            <a:r>
              <a:rPr lang="en-US" sz="1725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59B0B17-C9B1-0D86-CA58-149B99ADF76C}"/>
              </a:ext>
            </a:extLst>
          </p:cNvPr>
          <p:cNvSpPr txBox="1"/>
          <p:nvPr/>
        </p:nvSpPr>
        <p:spPr>
          <a:xfrm>
            <a:off x="370870" y="1115267"/>
            <a:ext cx="14040319" cy="1127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7"/>
              </a:lnSpc>
            </a:pPr>
            <a:r>
              <a:rPr lang="en-US" sz="321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RANGATAHI REPORTED THAT WHILE BEING SUPPORTED WITHIN THE SAFETY NET THEY EXPERIENCED THE FOLLOWING:</a:t>
            </a: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44293932-9204-0F59-1FFD-E87C61CF71BB}"/>
              </a:ext>
            </a:extLst>
          </p:cNvPr>
          <p:cNvSpPr/>
          <p:nvPr/>
        </p:nvSpPr>
        <p:spPr>
          <a:xfrm flipV="1">
            <a:off x="370870" y="2476500"/>
            <a:ext cx="38806" cy="7810500"/>
          </a:xfrm>
          <a:prstGeom prst="line">
            <a:avLst/>
          </a:prstGeom>
          <a:ln w="38100" cap="flat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0C018D5-7ABF-9880-0572-320A54F8FC3F}"/>
              </a:ext>
            </a:extLst>
          </p:cNvPr>
          <p:cNvGrpSpPr/>
          <p:nvPr/>
        </p:nvGrpSpPr>
        <p:grpSpPr>
          <a:xfrm>
            <a:off x="1028700" y="2912718"/>
            <a:ext cx="712255" cy="349648"/>
            <a:chOff x="0" y="0"/>
            <a:chExt cx="1655724" cy="81280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4E4E988-50D9-CF85-37BB-BCFCD8279BF9}"/>
                </a:ext>
              </a:extLst>
            </p:cNvPr>
            <p:cNvSpPr/>
            <p:nvPr/>
          </p:nvSpPr>
          <p:spPr>
            <a:xfrm>
              <a:off x="0" y="0"/>
              <a:ext cx="1655724" cy="812800"/>
            </a:xfrm>
            <a:custGeom>
              <a:avLst/>
              <a:gdLst/>
              <a:ahLst/>
              <a:cxnLst/>
              <a:rect l="l" t="t" r="r" b="b"/>
              <a:pathLst>
                <a:path w="1655724" h="812800">
                  <a:moveTo>
                    <a:pt x="1655724" y="406400"/>
                  </a:moveTo>
                  <a:lnTo>
                    <a:pt x="1249324" y="0"/>
                  </a:lnTo>
                  <a:lnTo>
                    <a:pt x="1249324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249324" y="609600"/>
                  </a:lnTo>
                  <a:lnTo>
                    <a:pt x="1249324" y="812800"/>
                  </a:lnTo>
                  <a:lnTo>
                    <a:pt x="1655724" y="406400"/>
                  </a:lnTo>
                  <a:close/>
                </a:path>
              </a:pathLst>
            </a:custGeom>
            <a:solidFill>
              <a:srgbClr val="FF66C4"/>
            </a:solidFill>
          </p:spPr>
          <p:txBody>
            <a:bodyPr/>
            <a:lstStyle/>
            <a:p>
              <a:endParaRPr lang="en-NZ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4F0EA9DB-FD33-D3B5-3E29-E3FED90B9625}"/>
                </a:ext>
              </a:extLst>
            </p:cNvPr>
            <p:cNvSpPr txBox="1"/>
            <p:nvPr/>
          </p:nvSpPr>
          <p:spPr>
            <a:xfrm>
              <a:off x="0" y="174625"/>
              <a:ext cx="1554124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7438E802-066B-5E87-6E63-0480CD6959DC}"/>
              </a:ext>
            </a:extLst>
          </p:cNvPr>
          <p:cNvGrpSpPr/>
          <p:nvPr/>
        </p:nvGrpSpPr>
        <p:grpSpPr>
          <a:xfrm>
            <a:off x="1028700" y="5079140"/>
            <a:ext cx="712255" cy="349648"/>
            <a:chOff x="0" y="0"/>
            <a:chExt cx="1655724" cy="812800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ED33AAF5-ACCB-F02B-6110-845AC0B4E97B}"/>
                </a:ext>
              </a:extLst>
            </p:cNvPr>
            <p:cNvSpPr/>
            <p:nvPr/>
          </p:nvSpPr>
          <p:spPr>
            <a:xfrm>
              <a:off x="0" y="0"/>
              <a:ext cx="1655724" cy="812800"/>
            </a:xfrm>
            <a:custGeom>
              <a:avLst/>
              <a:gdLst/>
              <a:ahLst/>
              <a:cxnLst/>
              <a:rect l="l" t="t" r="r" b="b"/>
              <a:pathLst>
                <a:path w="1655724" h="812800">
                  <a:moveTo>
                    <a:pt x="1655724" y="406400"/>
                  </a:moveTo>
                  <a:lnTo>
                    <a:pt x="1249324" y="0"/>
                  </a:lnTo>
                  <a:lnTo>
                    <a:pt x="1249324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249324" y="609600"/>
                  </a:lnTo>
                  <a:lnTo>
                    <a:pt x="1249324" y="812800"/>
                  </a:lnTo>
                  <a:lnTo>
                    <a:pt x="1655724" y="406400"/>
                  </a:lnTo>
                  <a:close/>
                </a:path>
              </a:pathLst>
            </a:custGeom>
            <a:solidFill>
              <a:srgbClr val="FF66C4"/>
            </a:solidFill>
          </p:spPr>
          <p:txBody>
            <a:bodyPr/>
            <a:lstStyle/>
            <a:p>
              <a:endParaRPr lang="en-NZ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48B200C0-2A56-21F2-704F-198283EDCBE1}"/>
                </a:ext>
              </a:extLst>
            </p:cNvPr>
            <p:cNvSpPr txBox="1"/>
            <p:nvPr/>
          </p:nvSpPr>
          <p:spPr>
            <a:xfrm>
              <a:off x="0" y="174625"/>
              <a:ext cx="1554124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F1261182-F9FD-1383-C71C-0BCECA2152C4}"/>
              </a:ext>
            </a:extLst>
          </p:cNvPr>
          <p:cNvGrpSpPr/>
          <p:nvPr/>
        </p:nvGrpSpPr>
        <p:grpSpPr>
          <a:xfrm>
            <a:off x="1028700" y="7280935"/>
            <a:ext cx="712255" cy="349648"/>
            <a:chOff x="0" y="0"/>
            <a:chExt cx="1655724" cy="812800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AF5324CA-B2A1-8961-70E6-7AD6B07F6957}"/>
                </a:ext>
              </a:extLst>
            </p:cNvPr>
            <p:cNvSpPr/>
            <p:nvPr/>
          </p:nvSpPr>
          <p:spPr>
            <a:xfrm>
              <a:off x="0" y="0"/>
              <a:ext cx="1655724" cy="812800"/>
            </a:xfrm>
            <a:custGeom>
              <a:avLst/>
              <a:gdLst/>
              <a:ahLst/>
              <a:cxnLst/>
              <a:rect l="l" t="t" r="r" b="b"/>
              <a:pathLst>
                <a:path w="1655724" h="812800">
                  <a:moveTo>
                    <a:pt x="1655724" y="406400"/>
                  </a:moveTo>
                  <a:lnTo>
                    <a:pt x="1249324" y="0"/>
                  </a:lnTo>
                  <a:lnTo>
                    <a:pt x="1249324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249324" y="609600"/>
                  </a:lnTo>
                  <a:lnTo>
                    <a:pt x="1249324" y="812800"/>
                  </a:lnTo>
                  <a:lnTo>
                    <a:pt x="1655724" y="406400"/>
                  </a:lnTo>
                  <a:close/>
                </a:path>
              </a:pathLst>
            </a:custGeom>
            <a:solidFill>
              <a:srgbClr val="FF66C4"/>
            </a:solidFill>
          </p:spPr>
          <p:txBody>
            <a:bodyPr/>
            <a:lstStyle/>
            <a:p>
              <a:endParaRPr lang="en-NZ"/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2E91578F-33F1-7244-4D75-F3FB29F682C0}"/>
                </a:ext>
              </a:extLst>
            </p:cNvPr>
            <p:cNvSpPr txBox="1"/>
            <p:nvPr/>
          </p:nvSpPr>
          <p:spPr>
            <a:xfrm>
              <a:off x="0" y="174625"/>
              <a:ext cx="1554124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23144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D17CF7-E7C9-D9DE-7F88-6576A6D2D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6AF7F12-916B-4AD1-120B-8DE895B34A8C}"/>
              </a:ext>
            </a:extLst>
          </p:cNvPr>
          <p:cNvSpPr/>
          <p:nvPr/>
        </p:nvSpPr>
        <p:spPr>
          <a:xfrm>
            <a:off x="16604475" y="135552"/>
            <a:ext cx="1309650" cy="1258337"/>
          </a:xfrm>
          <a:custGeom>
            <a:avLst/>
            <a:gdLst/>
            <a:ahLst/>
            <a:cxnLst/>
            <a:rect l="l" t="t" r="r" b="b"/>
            <a:pathLst>
              <a:path w="1309650" h="1258337">
                <a:moveTo>
                  <a:pt x="0" y="0"/>
                </a:moveTo>
                <a:lnTo>
                  <a:pt x="1309650" y="0"/>
                </a:lnTo>
                <a:lnTo>
                  <a:pt x="1309650" y="1258337"/>
                </a:lnTo>
                <a:lnTo>
                  <a:pt x="0" y="12583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286" t="-22108" r="-16305" b="-14848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E1734B9-00A6-06B7-132D-1465CDA7D377}"/>
              </a:ext>
            </a:extLst>
          </p:cNvPr>
          <p:cNvSpPr/>
          <p:nvPr/>
        </p:nvSpPr>
        <p:spPr>
          <a:xfrm>
            <a:off x="14411190" y="347499"/>
            <a:ext cx="2193285" cy="834444"/>
          </a:xfrm>
          <a:custGeom>
            <a:avLst/>
            <a:gdLst/>
            <a:ahLst/>
            <a:cxnLst/>
            <a:rect l="l" t="t" r="r" b="b"/>
            <a:pathLst>
              <a:path w="2193285" h="834444">
                <a:moveTo>
                  <a:pt x="0" y="0"/>
                </a:moveTo>
                <a:lnTo>
                  <a:pt x="2193285" y="0"/>
                </a:lnTo>
                <a:lnTo>
                  <a:pt x="2193285" y="834443"/>
                </a:lnTo>
                <a:lnTo>
                  <a:pt x="0" y="834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B8F4C845-0791-19E5-CFB1-319044331CE7}"/>
              </a:ext>
            </a:extLst>
          </p:cNvPr>
          <p:cNvSpPr txBox="1"/>
          <p:nvPr/>
        </p:nvSpPr>
        <p:spPr>
          <a:xfrm>
            <a:off x="370870" y="1115267"/>
            <a:ext cx="14040319" cy="1127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7"/>
              </a:lnSpc>
            </a:pPr>
            <a:r>
              <a:rPr lang="en-US" sz="321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RANGATAHI REPORTED THAT WHILE BEING SUPPORTED WITHIN THE SAFETY NET THEY EXPERIENCED THE FOLLOWING:</a:t>
            </a: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362FD9C2-4732-0D2A-DB76-46848A34F629}"/>
              </a:ext>
            </a:extLst>
          </p:cNvPr>
          <p:cNvSpPr/>
          <p:nvPr/>
        </p:nvSpPr>
        <p:spPr>
          <a:xfrm flipV="1">
            <a:off x="370870" y="2377660"/>
            <a:ext cx="55113" cy="7909340"/>
          </a:xfrm>
          <a:prstGeom prst="line">
            <a:avLst/>
          </a:prstGeom>
          <a:ln w="38100" cap="flat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5D8068BA-C91E-F30E-8BBF-26D5556F9515}"/>
              </a:ext>
            </a:extLst>
          </p:cNvPr>
          <p:cNvSpPr txBox="1"/>
          <p:nvPr/>
        </p:nvSpPr>
        <p:spPr>
          <a:xfrm>
            <a:off x="2133600" y="4000500"/>
            <a:ext cx="13563600" cy="54318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2719" lvl="1" algn="l">
              <a:lnSpc>
                <a:spcPct val="150000"/>
              </a:lnSpc>
            </a:pPr>
            <a:r>
              <a:rPr lang="en-US" sz="40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x3 Supported to find employment  </a:t>
            </a:r>
          </a:p>
          <a:p>
            <a:pPr marL="172719" lvl="1" algn="l">
              <a:lnSpc>
                <a:spcPct val="150000"/>
              </a:lnSpc>
            </a:pPr>
            <a:r>
              <a:rPr lang="en-US" sz="40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x2  Supported to access bank accounts</a:t>
            </a:r>
          </a:p>
          <a:p>
            <a:pPr marL="172719" lvl="1" algn="l">
              <a:lnSpc>
                <a:spcPct val="150000"/>
              </a:lnSpc>
            </a:pPr>
            <a:r>
              <a:rPr lang="en-US" sz="40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x3 Supported to Access budgeting support </a:t>
            </a:r>
          </a:p>
          <a:p>
            <a:pPr marL="172719" lvl="1" algn="l">
              <a:lnSpc>
                <a:spcPct val="150000"/>
              </a:lnSpc>
            </a:pPr>
            <a:r>
              <a:rPr lang="en-US" sz="40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x7 Supported to access youth payment/other benefits </a:t>
            </a:r>
          </a:p>
          <a:p>
            <a:pPr marL="172719" lvl="1" algn="l">
              <a:lnSpc>
                <a:spcPct val="150000"/>
              </a:lnSpc>
            </a:pPr>
            <a:r>
              <a:rPr lang="en-US" sz="40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x11 Supported to access healthcare (GP, Dentist, Plunket, Mental Health Support, AOD Support) 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CCB7F739-8207-CD72-16B2-BE2FF0247D1F}"/>
              </a:ext>
            </a:extLst>
          </p:cNvPr>
          <p:cNvSpPr txBox="1"/>
          <p:nvPr/>
        </p:nvSpPr>
        <p:spPr>
          <a:xfrm>
            <a:off x="1219200" y="3010922"/>
            <a:ext cx="2217837" cy="421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9"/>
              </a:lnSpc>
            </a:pPr>
            <a:r>
              <a:rPr lang="en-US" sz="2550" dirty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Other outcomes: </a:t>
            </a:r>
          </a:p>
        </p:txBody>
      </p:sp>
    </p:spTree>
    <p:extLst>
      <p:ext uri="{BB962C8B-B14F-4D97-AF65-F5344CB8AC3E}">
        <p14:creationId xmlns:p14="http://schemas.microsoft.com/office/powerpoint/2010/main" val="3536822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781425"/>
            <a:ext cx="17216492" cy="311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790"/>
              </a:lnSpc>
            </a:pPr>
            <a:r>
              <a:rPr lang="en-US" sz="13200">
                <a:solidFill>
                  <a:srgbClr val="7ED957"/>
                </a:solidFill>
                <a:latin typeface="Anton"/>
                <a:ea typeface="Anton"/>
                <a:cs typeface="Anton"/>
                <a:sym typeface="Anton"/>
              </a:rPr>
              <a:t>HOW CAN WE</a:t>
            </a:r>
            <a:r>
              <a:rPr lang="en-US" sz="132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13200">
                <a:solidFill>
                  <a:srgbClr val="7ED957"/>
                </a:solidFill>
                <a:latin typeface="Anton"/>
                <a:ea typeface="Anton"/>
                <a:cs typeface="Anton"/>
                <a:sym typeface="Anton"/>
              </a:rPr>
              <a:t>JOIN </a:t>
            </a:r>
            <a:r>
              <a:rPr lang="en-US" sz="132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THE MOVEMENT?</a:t>
            </a:r>
          </a:p>
        </p:txBody>
      </p:sp>
      <p:sp>
        <p:nvSpPr>
          <p:cNvPr id="3" name="AutoShape 3"/>
          <p:cNvSpPr/>
          <p:nvPr/>
        </p:nvSpPr>
        <p:spPr>
          <a:xfrm flipH="1">
            <a:off x="1141894" y="6896100"/>
            <a:ext cx="15737512" cy="33338"/>
          </a:xfrm>
          <a:prstGeom prst="line">
            <a:avLst/>
          </a:prstGeom>
          <a:ln w="66675" cap="flat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/>
          </a:p>
        </p:txBody>
      </p:sp>
      <p:sp>
        <p:nvSpPr>
          <p:cNvPr id="4" name="TextBox 4"/>
          <p:cNvSpPr txBox="1"/>
          <p:nvPr/>
        </p:nvSpPr>
        <p:spPr>
          <a:xfrm>
            <a:off x="1028700" y="7389196"/>
            <a:ext cx="958909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#ENDYOUTHHOMELESSNESS</a:t>
            </a:r>
          </a:p>
        </p:txBody>
      </p:sp>
      <p:sp>
        <p:nvSpPr>
          <p:cNvPr id="5" name="Freeform 5"/>
          <p:cNvSpPr/>
          <p:nvPr/>
        </p:nvSpPr>
        <p:spPr>
          <a:xfrm>
            <a:off x="16604475" y="135552"/>
            <a:ext cx="1309650" cy="1258337"/>
          </a:xfrm>
          <a:custGeom>
            <a:avLst/>
            <a:gdLst/>
            <a:ahLst/>
            <a:cxnLst/>
            <a:rect l="l" t="t" r="r" b="b"/>
            <a:pathLst>
              <a:path w="1309650" h="1258337">
                <a:moveTo>
                  <a:pt x="0" y="0"/>
                </a:moveTo>
                <a:lnTo>
                  <a:pt x="1309650" y="0"/>
                </a:lnTo>
                <a:lnTo>
                  <a:pt x="1309650" y="1258337"/>
                </a:lnTo>
                <a:lnTo>
                  <a:pt x="0" y="12583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286" t="-22108" r="-16305" b="-14848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6" name="Freeform 6"/>
          <p:cNvSpPr/>
          <p:nvPr/>
        </p:nvSpPr>
        <p:spPr>
          <a:xfrm>
            <a:off x="14411190" y="347499"/>
            <a:ext cx="2193285" cy="834444"/>
          </a:xfrm>
          <a:custGeom>
            <a:avLst/>
            <a:gdLst/>
            <a:ahLst/>
            <a:cxnLst/>
            <a:rect l="l" t="t" r="r" b="b"/>
            <a:pathLst>
              <a:path w="2193285" h="834444">
                <a:moveTo>
                  <a:pt x="0" y="0"/>
                </a:moveTo>
                <a:lnTo>
                  <a:pt x="2193285" y="0"/>
                </a:lnTo>
                <a:lnTo>
                  <a:pt x="2193285" y="834443"/>
                </a:lnTo>
                <a:lnTo>
                  <a:pt x="0" y="834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32425" y="995362"/>
            <a:ext cx="16060434" cy="0"/>
          </a:xfrm>
          <a:prstGeom prst="line">
            <a:avLst/>
          </a:prstGeom>
          <a:ln w="123825" cap="rnd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/>
          </a:p>
        </p:txBody>
      </p:sp>
      <p:sp>
        <p:nvSpPr>
          <p:cNvPr id="3" name="AutoShape 3"/>
          <p:cNvSpPr/>
          <p:nvPr/>
        </p:nvSpPr>
        <p:spPr>
          <a:xfrm>
            <a:off x="1122900" y="9248775"/>
            <a:ext cx="14603752" cy="0"/>
          </a:xfrm>
          <a:prstGeom prst="line">
            <a:avLst/>
          </a:prstGeom>
          <a:ln w="123825" cap="rnd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/>
          </a:p>
        </p:txBody>
      </p:sp>
      <p:sp>
        <p:nvSpPr>
          <p:cNvPr id="4" name="AutoShape 4"/>
          <p:cNvSpPr/>
          <p:nvPr/>
        </p:nvSpPr>
        <p:spPr>
          <a:xfrm flipH="1" flipV="1">
            <a:off x="1184813" y="1016834"/>
            <a:ext cx="0" cy="8200474"/>
          </a:xfrm>
          <a:prstGeom prst="line">
            <a:avLst/>
          </a:prstGeom>
          <a:ln w="123825" cap="rnd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/>
          </a:p>
        </p:txBody>
      </p:sp>
      <p:sp>
        <p:nvSpPr>
          <p:cNvPr id="5" name="AutoShape 5"/>
          <p:cNvSpPr/>
          <p:nvPr/>
        </p:nvSpPr>
        <p:spPr>
          <a:xfrm flipV="1">
            <a:off x="17206912" y="933450"/>
            <a:ext cx="0" cy="9400149"/>
          </a:xfrm>
          <a:prstGeom prst="line">
            <a:avLst/>
          </a:prstGeom>
          <a:ln w="123825" cap="rnd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/>
          </a:p>
        </p:txBody>
      </p:sp>
      <p:sp>
        <p:nvSpPr>
          <p:cNvPr id="6" name="TextBox 6"/>
          <p:cNvSpPr txBox="1"/>
          <p:nvPr/>
        </p:nvSpPr>
        <p:spPr>
          <a:xfrm>
            <a:off x="2332404" y="1773637"/>
            <a:ext cx="15079296" cy="4343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50"/>
              </a:lnSpc>
            </a:pPr>
            <a:r>
              <a:rPr lang="en-US" sz="4899">
                <a:solidFill>
                  <a:srgbClr val="FFFFFF"/>
                </a:solidFill>
                <a:latin typeface="Telegraf"/>
                <a:ea typeface="Telegraf"/>
                <a:cs typeface="Telegraf"/>
                <a:sym typeface="Telegraf"/>
              </a:rPr>
              <a:t>Adopt a Youth Housing Project</a:t>
            </a:r>
          </a:p>
          <a:p>
            <a:pPr algn="l">
              <a:lnSpc>
                <a:spcPts val="4850"/>
              </a:lnSpc>
            </a:pPr>
            <a:endParaRPr lang="en-US" sz="4899">
              <a:solidFill>
                <a:srgbClr val="FFFFFF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algn="l">
              <a:lnSpc>
                <a:spcPts val="4850"/>
              </a:lnSpc>
            </a:pPr>
            <a:r>
              <a:rPr lang="en-US" sz="4899">
                <a:solidFill>
                  <a:srgbClr val="FFFFFF"/>
                </a:solidFill>
                <a:latin typeface="Telegraf"/>
                <a:ea typeface="Telegraf"/>
                <a:cs typeface="Telegraf"/>
                <a:sym typeface="Telegraf"/>
              </a:rPr>
              <a:t>Open up your lives (Safety Net, My Whare)</a:t>
            </a:r>
          </a:p>
          <a:p>
            <a:pPr algn="l">
              <a:lnSpc>
                <a:spcPts val="4850"/>
              </a:lnSpc>
            </a:pPr>
            <a:endParaRPr lang="en-US" sz="4899">
              <a:solidFill>
                <a:srgbClr val="FFFFFF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algn="l">
              <a:lnSpc>
                <a:spcPts val="4850"/>
              </a:lnSpc>
            </a:pPr>
            <a:r>
              <a:rPr lang="en-US" sz="4899">
                <a:solidFill>
                  <a:srgbClr val="FFFFFF"/>
                </a:solidFill>
                <a:latin typeface="Telegraf"/>
                <a:ea typeface="Telegraf"/>
                <a:cs typeface="Telegraf"/>
                <a:sym typeface="Telegraf"/>
              </a:rPr>
              <a:t>Duty to Assist</a:t>
            </a:r>
          </a:p>
          <a:p>
            <a:pPr algn="l">
              <a:lnSpc>
                <a:spcPts val="4850"/>
              </a:lnSpc>
            </a:pPr>
            <a:endParaRPr lang="en-US" sz="4899">
              <a:solidFill>
                <a:srgbClr val="FFFFFF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algn="l">
              <a:lnSpc>
                <a:spcPts val="5494"/>
              </a:lnSpc>
            </a:pPr>
            <a:endParaRPr lang="en-US" sz="4899">
              <a:solidFill>
                <a:srgbClr val="FFFFFF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601902" y="1927280"/>
            <a:ext cx="378077" cy="515470"/>
            <a:chOff x="0" y="0"/>
            <a:chExt cx="6350000" cy="86575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130" y="0"/>
                    <a:pt x="0" y="1421130"/>
                    <a:pt x="0" y="3175000"/>
                  </a:cubicBezTo>
                  <a:cubicBezTo>
                    <a:pt x="0" y="4928870"/>
                    <a:pt x="1421130" y="6350000"/>
                    <a:pt x="3175000" y="6350000"/>
                  </a:cubicBezTo>
                  <a:cubicBezTo>
                    <a:pt x="4928870" y="6350000"/>
                    <a:pt x="6350000" y="4928870"/>
                    <a:pt x="6350000" y="3175000"/>
                  </a:cubicBezTo>
                  <a:cubicBezTo>
                    <a:pt x="6350000" y="1421130"/>
                    <a:pt x="4928870" y="0"/>
                    <a:pt x="3175000" y="0"/>
                  </a:cubicBezTo>
                  <a:close/>
                </a:path>
              </a:pathLst>
            </a:custGeom>
            <a:solidFill>
              <a:srgbClr val="7ED957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NZ"/>
            </a:p>
          </p:txBody>
        </p:sp>
        <p:sp>
          <p:nvSpPr>
            <p:cNvPr id="9" name="Freeform 9"/>
            <p:cNvSpPr/>
            <p:nvPr/>
          </p:nvSpPr>
          <p:spPr>
            <a:xfrm>
              <a:off x="106680" y="7758430"/>
              <a:ext cx="6135370" cy="91440"/>
            </a:xfrm>
            <a:custGeom>
              <a:avLst/>
              <a:gdLst/>
              <a:ahLst/>
              <a:cxnLst/>
              <a:rect l="l" t="t" r="r" b="b"/>
              <a:pathLst>
                <a:path w="6135370" h="91440">
                  <a:moveTo>
                    <a:pt x="44450" y="91440"/>
                  </a:moveTo>
                  <a:cubicBezTo>
                    <a:pt x="33020" y="91440"/>
                    <a:pt x="21590" y="86359"/>
                    <a:pt x="12700" y="78740"/>
                  </a:cubicBezTo>
                  <a:cubicBezTo>
                    <a:pt x="3810" y="71120"/>
                    <a:pt x="0" y="59690"/>
                    <a:pt x="0" y="46990"/>
                  </a:cubicBezTo>
                  <a:cubicBezTo>
                    <a:pt x="0" y="35559"/>
                    <a:pt x="5080" y="24130"/>
                    <a:pt x="12700" y="16509"/>
                  </a:cubicBezTo>
                  <a:cubicBezTo>
                    <a:pt x="29210" y="0"/>
                    <a:pt x="58420" y="0"/>
                    <a:pt x="74930" y="16509"/>
                  </a:cubicBezTo>
                  <a:cubicBezTo>
                    <a:pt x="82550" y="24129"/>
                    <a:pt x="87630" y="35559"/>
                    <a:pt x="87630" y="46990"/>
                  </a:cubicBezTo>
                  <a:cubicBezTo>
                    <a:pt x="87630" y="58420"/>
                    <a:pt x="82550" y="69850"/>
                    <a:pt x="74930" y="78740"/>
                  </a:cubicBezTo>
                  <a:cubicBezTo>
                    <a:pt x="67310" y="86359"/>
                    <a:pt x="55880" y="91440"/>
                    <a:pt x="44450" y="91440"/>
                  </a:cubicBezTo>
                  <a:close/>
                  <a:moveTo>
                    <a:pt x="5869940" y="46990"/>
                  </a:moveTo>
                  <a:cubicBezTo>
                    <a:pt x="5869940" y="22859"/>
                    <a:pt x="5890260" y="2540"/>
                    <a:pt x="5914390" y="2540"/>
                  </a:cubicBezTo>
                  <a:cubicBezTo>
                    <a:pt x="5938520" y="2540"/>
                    <a:pt x="5958840" y="22859"/>
                    <a:pt x="5958840" y="46990"/>
                  </a:cubicBezTo>
                  <a:cubicBezTo>
                    <a:pt x="5958840" y="71120"/>
                    <a:pt x="5938520" y="91440"/>
                    <a:pt x="5914390" y="91440"/>
                  </a:cubicBezTo>
                  <a:cubicBezTo>
                    <a:pt x="5890260" y="91440"/>
                    <a:pt x="5869940" y="71120"/>
                    <a:pt x="5869940" y="46990"/>
                  </a:cubicBezTo>
                  <a:close/>
                  <a:moveTo>
                    <a:pt x="5693410" y="46990"/>
                  </a:moveTo>
                  <a:cubicBezTo>
                    <a:pt x="5693410" y="22859"/>
                    <a:pt x="5712460" y="2540"/>
                    <a:pt x="5736590" y="2540"/>
                  </a:cubicBezTo>
                  <a:cubicBezTo>
                    <a:pt x="5761990" y="2540"/>
                    <a:pt x="5781040" y="22859"/>
                    <a:pt x="5781040" y="46990"/>
                  </a:cubicBezTo>
                  <a:cubicBezTo>
                    <a:pt x="5781040" y="71120"/>
                    <a:pt x="5761990" y="91440"/>
                    <a:pt x="5736590" y="91440"/>
                  </a:cubicBezTo>
                  <a:cubicBezTo>
                    <a:pt x="5712460" y="91440"/>
                    <a:pt x="5693410" y="71120"/>
                    <a:pt x="5693410" y="46990"/>
                  </a:cubicBezTo>
                  <a:close/>
                  <a:moveTo>
                    <a:pt x="5514340" y="46990"/>
                  </a:moveTo>
                  <a:cubicBezTo>
                    <a:pt x="5514340" y="22859"/>
                    <a:pt x="5534660" y="2540"/>
                    <a:pt x="5558790" y="2540"/>
                  </a:cubicBezTo>
                  <a:cubicBezTo>
                    <a:pt x="5582920" y="2540"/>
                    <a:pt x="5601970" y="22859"/>
                    <a:pt x="5601970" y="46990"/>
                  </a:cubicBezTo>
                  <a:cubicBezTo>
                    <a:pt x="5601970" y="71120"/>
                    <a:pt x="5582920" y="91440"/>
                    <a:pt x="5558790" y="91440"/>
                  </a:cubicBezTo>
                  <a:cubicBezTo>
                    <a:pt x="5534660" y="91440"/>
                    <a:pt x="5514340" y="71120"/>
                    <a:pt x="5514340" y="46990"/>
                  </a:cubicBezTo>
                  <a:close/>
                  <a:moveTo>
                    <a:pt x="5336540" y="46990"/>
                  </a:moveTo>
                  <a:cubicBezTo>
                    <a:pt x="5336540" y="22859"/>
                    <a:pt x="5356860" y="2540"/>
                    <a:pt x="5380990" y="2540"/>
                  </a:cubicBezTo>
                  <a:cubicBezTo>
                    <a:pt x="5405120" y="2540"/>
                    <a:pt x="5425440" y="22859"/>
                    <a:pt x="5425440" y="46990"/>
                  </a:cubicBezTo>
                  <a:cubicBezTo>
                    <a:pt x="5425440" y="71120"/>
                    <a:pt x="5405120" y="91440"/>
                    <a:pt x="5380990" y="91440"/>
                  </a:cubicBezTo>
                  <a:cubicBezTo>
                    <a:pt x="5356860" y="91440"/>
                    <a:pt x="5336540" y="71120"/>
                    <a:pt x="5336540" y="46990"/>
                  </a:cubicBezTo>
                  <a:close/>
                  <a:moveTo>
                    <a:pt x="5158740" y="46990"/>
                  </a:moveTo>
                  <a:cubicBezTo>
                    <a:pt x="5158740" y="22859"/>
                    <a:pt x="5179060" y="2540"/>
                    <a:pt x="5203190" y="2540"/>
                  </a:cubicBezTo>
                  <a:cubicBezTo>
                    <a:pt x="5227320" y="2540"/>
                    <a:pt x="5247640" y="22859"/>
                    <a:pt x="5247640" y="46990"/>
                  </a:cubicBezTo>
                  <a:cubicBezTo>
                    <a:pt x="5247640" y="71120"/>
                    <a:pt x="5227320" y="91440"/>
                    <a:pt x="5203190" y="91440"/>
                  </a:cubicBezTo>
                  <a:cubicBezTo>
                    <a:pt x="5179060" y="91440"/>
                    <a:pt x="5158740" y="71120"/>
                    <a:pt x="5158740" y="46990"/>
                  </a:cubicBezTo>
                  <a:close/>
                  <a:moveTo>
                    <a:pt x="4980940" y="46990"/>
                  </a:moveTo>
                  <a:cubicBezTo>
                    <a:pt x="4980940" y="22859"/>
                    <a:pt x="5001260" y="2540"/>
                    <a:pt x="5025390" y="2540"/>
                  </a:cubicBezTo>
                  <a:cubicBezTo>
                    <a:pt x="5049520" y="2540"/>
                    <a:pt x="5069840" y="22859"/>
                    <a:pt x="5069840" y="46990"/>
                  </a:cubicBezTo>
                  <a:cubicBezTo>
                    <a:pt x="5069840" y="71120"/>
                    <a:pt x="5049520" y="91440"/>
                    <a:pt x="5025390" y="91440"/>
                  </a:cubicBezTo>
                  <a:cubicBezTo>
                    <a:pt x="5001260" y="91440"/>
                    <a:pt x="4980940" y="71120"/>
                    <a:pt x="4980940" y="46990"/>
                  </a:cubicBezTo>
                  <a:close/>
                  <a:moveTo>
                    <a:pt x="4803140" y="46990"/>
                  </a:moveTo>
                  <a:cubicBezTo>
                    <a:pt x="4803140" y="22859"/>
                    <a:pt x="4822190" y="2540"/>
                    <a:pt x="4847590" y="2540"/>
                  </a:cubicBezTo>
                  <a:cubicBezTo>
                    <a:pt x="4871720" y="2540"/>
                    <a:pt x="4890770" y="22859"/>
                    <a:pt x="4890770" y="46990"/>
                  </a:cubicBezTo>
                  <a:cubicBezTo>
                    <a:pt x="4890770" y="71120"/>
                    <a:pt x="4871720" y="91440"/>
                    <a:pt x="4847590" y="91440"/>
                  </a:cubicBezTo>
                  <a:cubicBezTo>
                    <a:pt x="4822190" y="91440"/>
                    <a:pt x="4803140" y="71120"/>
                    <a:pt x="4803140" y="46990"/>
                  </a:cubicBezTo>
                  <a:close/>
                  <a:moveTo>
                    <a:pt x="4625340" y="46990"/>
                  </a:moveTo>
                  <a:cubicBezTo>
                    <a:pt x="4625340" y="22859"/>
                    <a:pt x="4645660" y="2540"/>
                    <a:pt x="4669790" y="2540"/>
                  </a:cubicBezTo>
                  <a:cubicBezTo>
                    <a:pt x="4693920" y="2540"/>
                    <a:pt x="4714240" y="22859"/>
                    <a:pt x="4714240" y="46990"/>
                  </a:cubicBezTo>
                  <a:cubicBezTo>
                    <a:pt x="4714240" y="71120"/>
                    <a:pt x="4693920" y="91440"/>
                    <a:pt x="4669790" y="91440"/>
                  </a:cubicBezTo>
                  <a:cubicBezTo>
                    <a:pt x="4645660" y="91440"/>
                    <a:pt x="4625340" y="71120"/>
                    <a:pt x="4625340" y="46990"/>
                  </a:cubicBezTo>
                  <a:close/>
                  <a:moveTo>
                    <a:pt x="4447540" y="46990"/>
                  </a:moveTo>
                  <a:cubicBezTo>
                    <a:pt x="4447540" y="22859"/>
                    <a:pt x="4467860" y="2540"/>
                    <a:pt x="4491990" y="2540"/>
                  </a:cubicBezTo>
                  <a:cubicBezTo>
                    <a:pt x="4516120" y="2540"/>
                    <a:pt x="4536440" y="22859"/>
                    <a:pt x="4536440" y="46990"/>
                  </a:cubicBezTo>
                  <a:cubicBezTo>
                    <a:pt x="4536440" y="71120"/>
                    <a:pt x="4516120" y="91440"/>
                    <a:pt x="4491990" y="91440"/>
                  </a:cubicBezTo>
                  <a:cubicBezTo>
                    <a:pt x="4466590" y="91440"/>
                    <a:pt x="4447540" y="71120"/>
                    <a:pt x="4447540" y="46990"/>
                  </a:cubicBezTo>
                  <a:close/>
                  <a:moveTo>
                    <a:pt x="4269740" y="46990"/>
                  </a:moveTo>
                  <a:cubicBezTo>
                    <a:pt x="4269740" y="22859"/>
                    <a:pt x="4290060" y="2540"/>
                    <a:pt x="4314190" y="2540"/>
                  </a:cubicBezTo>
                  <a:cubicBezTo>
                    <a:pt x="4338320" y="2540"/>
                    <a:pt x="4358640" y="22859"/>
                    <a:pt x="4358640" y="46990"/>
                  </a:cubicBezTo>
                  <a:cubicBezTo>
                    <a:pt x="4358640" y="71120"/>
                    <a:pt x="4338320" y="91440"/>
                    <a:pt x="4314190" y="91440"/>
                  </a:cubicBezTo>
                  <a:cubicBezTo>
                    <a:pt x="4288790" y="91440"/>
                    <a:pt x="4269740" y="71120"/>
                    <a:pt x="4269740" y="46990"/>
                  </a:cubicBezTo>
                  <a:close/>
                  <a:moveTo>
                    <a:pt x="4091940" y="46990"/>
                  </a:moveTo>
                  <a:cubicBezTo>
                    <a:pt x="4091940" y="22859"/>
                    <a:pt x="4110990" y="2540"/>
                    <a:pt x="4136390" y="2540"/>
                  </a:cubicBezTo>
                  <a:cubicBezTo>
                    <a:pt x="4160520" y="2540"/>
                    <a:pt x="4179570" y="22859"/>
                    <a:pt x="4179570" y="46990"/>
                  </a:cubicBezTo>
                  <a:cubicBezTo>
                    <a:pt x="4179570" y="71120"/>
                    <a:pt x="4160520" y="91440"/>
                    <a:pt x="4136390" y="91440"/>
                  </a:cubicBezTo>
                  <a:cubicBezTo>
                    <a:pt x="4110990" y="91440"/>
                    <a:pt x="4091940" y="71120"/>
                    <a:pt x="4091940" y="46990"/>
                  </a:cubicBezTo>
                  <a:close/>
                  <a:moveTo>
                    <a:pt x="3914140" y="46990"/>
                  </a:moveTo>
                  <a:cubicBezTo>
                    <a:pt x="3914140" y="22859"/>
                    <a:pt x="3934460" y="2540"/>
                    <a:pt x="3958590" y="2540"/>
                  </a:cubicBezTo>
                  <a:cubicBezTo>
                    <a:pt x="3982720" y="2540"/>
                    <a:pt x="4003040" y="22859"/>
                    <a:pt x="4003040" y="46990"/>
                  </a:cubicBezTo>
                  <a:cubicBezTo>
                    <a:pt x="4003040" y="71120"/>
                    <a:pt x="3982720" y="91440"/>
                    <a:pt x="3958590" y="91440"/>
                  </a:cubicBezTo>
                  <a:cubicBezTo>
                    <a:pt x="3933190" y="91440"/>
                    <a:pt x="3914140" y="71120"/>
                    <a:pt x="3914140" y="46990"/>
                  </a:cubicBezTo>
                  <a:close/>
                  <a:moveTo>
                    <a:pt x="3736340" y="46990"/>
                  </a:moveTo>
                  <a:cubicBezTo>
                    <a:pt x="3736340" y="22859"/>
                    <a:pt x="3756660" y="2540"/>
                    <a:pt x="3780790" y="2540"/>
                  </a:cubicBezTo>
                  <a:cubicBezTo>
                    <a:pt x="3804920" y="2540"/>
                    <a:pt x="3825240" y="22859"/>
                    <a:pt x="3825240" y="46990"/>
                  </a:cubicBezTo>
                  <a:cubicBezTo>
                    <a:pt x="3825240" y="71120"/>
                    <a:pt x="3804920" y="91440"/>
                    <a:pt x="3780790" y="91440"/>
                  </a:cubicBezTo>
                  <a:cubicBezTo>
                    <a:pt x="3755390" y="91440"/>
                    <a:pt x="3736340" y="71120"/>
                    <a:pt x="3736340" y="46990"/>
                  </a:cubicBezTo>
                  <a:close/>
                  <a:moveTo>
                    <a:pt x="3557270" y="46990"/>
                  </a:moveTo>
                  <a:cubicBezTo>
                    <a:pt x="3557270" y="22859"/>
                    <a:pt x="3577590" y="2540"/>
                    <a:pt x="3601720" y="2540"/>
                  </a:cubicBezTo>
                  <a:cubicBezTo>
                    <a:pt x="3625850" y="2540"/>
                    <a:pt x="3646170" y="22859"/>
                    <a:pt x="3646170" y="46990"/>
                  </a:cubicBezTo>
                  <a:cubicBezTo>
                    <a:pt x="3646170" y="71120"/>
                    <a:pt x="3625850" y="91440"/>
                    <a:pt x="3601720" y="91440"/>
                  </a:cubicBezTo>
                  <a:cubicBezTo>
                    <a:pt x="3577590" y="91440"/>
                    <a:pt x="3557270" y="71120"/>
                    <a:pt x="3557270" y="46990"/>
                  </a:cubicBezTo>
                  <a:close/>
                  <a:moveTo>
                    <a:pt x="3380740" y="46990"/>
                  </a:moveTo>
                  <a:cubicBezTo>
                    <a:pt x="3380740" y="22859"/>
                    <a:pt x="3399790" y="2540"/>
                    <a:pt x="3425190" y="2540"/>
                  </a:cubicBezTo>
                  <a:cubicBezTo>
                    <a:pt x="3449320" y="2540"/>
                    <a:pt x="3468370" y="22859"/>
                    <a:pt x="3468370" y="46990"/>
                  </a:cubicBezTo>
                  <a:cubicBezTo>
                    <a:pt x="3468370" y="71120"/>
                    <a:pt x="3449320" y="91440"/>
                    <a:pt x="3425190" y="91440"/>
                  </a:cubicBezTo>
                  <a:cubicBezTo>
                    <a:pt x="3399790" y="91440"/>
                    <a:pt x="3380740" y="71120"/>
                    <a:pt x="3380740" y="46990"/>
                  </a:cubicBezTo>
                  <a:close/>
                  <a:moveTo>
                    <a:pt x="3201670" y="46990"/>
                  </a:moveTo>
                  <a:cubicBezTo>
                    <a:pt x="3201670" y="22859"/>
                    <a:pt x="3220720" y="2540"/>
                    <a:pt x="3246120" y="2540"/>
                  </a:cubicBezTo>
                  <a:cubicBezTo>
                    <a:pt x="3270250" y="2540"/>
                    <a:pt x="3289300" y="22859"/>
                    <a:pt x="3289300" y="46990"/>
                  </a:cubicBezTo>
                  <a:cubicBezTo>
                    <a:pt x="3289300" y="71120"/>
                    <a:pt x="3270250" y="91440"/>
                    <a:pt x="3246120" y="91440"/>
                  </a:cubicBezTo>
                  <a:cubicBezTo>
                    <a:pt x="3221990" y="91440"/>
                    <a:pt x="3201670" y="71120"/>
                    <a:pt x="3201670" y="46990"/>
                  </a:cubicBezTo>
                  <a:close/>
                  <a:moveTo>
                    <a:pt x="3023870" y="46990"/>
                  </a:moveTo>
                  <a:cubicBezTo>
                    <a:pt x="3023870" y="22859"/>
                    <a:pt x="3044190" y="2540"/>
                    <a:pt x="3068320" y="2540"/>
                  </a:cubicBezTo>
                  <a:cubicBezTo>
                    <a:pt x="3092450" y="2540"/>
                    <a:pt x="3112770" y="22859"/>
                    <a:pt x="3112770" y="46990"/>
                  </a:cubicBezTo>
                  <a:cubicBezTo>
                    <a:pt x="3112770" y="71120"/>
                    <a:pt x="3092450" y="91440"/>
                    <a:pt x="3068320" y="91440"/>
                  </a:cubicBezTo>
                  <a:cubicBezTo>
                    <a:pt x="3044190" y="91440"/>
                    <a:pt x="3023870" y="71120"/>
                    <a:pt x="3023870" y="46990"/>
                  </a:cubicBezTo>
                  <a:close/>
                  <a:moveTo>
                    <a:pt x="2846070" y="46990"/>
                  </a:moveTo>
                  <a:cubicBezTo>
                    <a:pt x="2846070" y="22859"/>
                    <a:pt x="2866390" y="2540"/>
                    <a:pt x="2890520" y="2540"/>
                  </a:cubicBezTo>
                  <a:cubicBezTo>
                    <a:pt x="2914650" y="2540"/>
                    <a:pt x="2934970" y="22859"/>
                    <a:pt x="2934970" y="46990"/>
                  </a:cubicBezTo>
                  <a:cubicBezTo>
                    <a:pt x="2934970" y="71120"/>
                    <a:pt x="2914650" y="91440"/>
                    <a:pt x="2890520" y="91440"/>
                  </a:cubicBezTo>
                  <a:cubicBezTo>
                    <a:pt x="2866390" y="91440"/>
                    <a:pt x="2846070" y="71120"/>
                    <a:pt x="2846070" y="46990"/>
                  </a:cubicBezTo>
                  <a:close/>
                  <a:moveTo>
                    <a:pt x="2668270" y="46990"/>
                  </a:moveTo>
                  <a:cubicBezTo>
                    <a:pt x="2668270" y="22859"/>
                    <a:pt x="2687320" y="2540"/>
                    <a:pt x="2711450" y="2540"/>
                  </a:cubicBezTo>
                  <a:cubicBezTo>
                    <a:pt x="2735580" y="2540"/>
                    <a:pt x="2755900" y="22859"/>
                    <a:pt x="2755900" y="46990"/>
                  </a:cubicBezTo>
                  <a:cubicBezTo>
                    <a:pt x="2755900" y="71120"/>
                    <a:pt x="2735580" y="91440"/>
                    <a:pt x="2711450" y="91440"/>
                  </a:cubicBezTo>
                  <a:cubicBezTo>
                    <a:pt x="2688590" y="91440"/>
                    <a:pt x="2668270" y="71120"/>
                    <a:pt x="2668270" y="46990"/>
                  </a:cubicBezTo>
                  <a:close/>
                  <a:moveTo>
                    <a:pt x="2490470" y="46990"/>
                  </a:moveTo>
                  <a:cubicBezTo>
                    <a:pt x="2490470" y="22859"/>
                    <a:pt x="2509520" y="2540"/>
                    <a:pt x="2533650" y="2540"/>
                  </a:cubicBezTo>
                  <a:cubicBezTo>
                    <a:pt x="2559050" y="2540"/>
                    <a:pt x="2578100" y="22859"/>
                    <a:pt x="2578100" y="46990"/>
                  </a:cubicBezTo>
                  <a:cubicBezTo>
                    <a:pt x="2578100" y="71120"/>
                    <a:pt x="2559050" y="91440"/>
                    <a:pt x="2533650" y="91440"/>
                  </a:cubicBezTo>
                  <a:cubicBezTo>
                    <a:pt x="2509520" y="91440"/>
                    <a:pt x="2490470" y="71120"/>
                    <a:pt x="2490470" y="46990"/>
                  </a:cubicBezTo>
                  <a:close/>
                  <a:moveTo>
                    <a:pt x="2312670" y="46990"/>
                  </a:moveTo>
                  <a:cubicBezTo>
                    <a:pt x="2312670" y="22859"/>
                    <a:pt x="2332990" y="2540"/>
                    <a:pt x="2357120" y="2540"/>
                  </a:cubicBezTo>
                  <a:cubicBezTo>
                    <a:pt x="2381250" y="2540"/>
                    <a:pt x="2401570" y="22859"/>
                    <a:pt x="2401570" y="46990"/>
                  </a:cubicBezTo>
                  <a:cubicBezTo>
                    <a:pt x="2401570" y="71120"/>
                    <a:pt x="2381250" y="91440"/>
                    <a:pt x="2357120" y="91440"/>
                  </a:cubicBezTo>
                  <a:cubicBezTo>
                    <a:pt x="2332990" y="91440"/>
                    <a:pt x="2312670" y="71120"/>
                    <a:pt x="2312670" y="46990"/>
                  </a:cubicBezTo>
                  <a:close/>
                  <a:moveTo>
                    <a:pt x="2134870" y="46990"/>
                  </a:moveTo>
                  <a:cubicBezTo>
                    <a:pt x="2134870" y="22859"/>
                    <a:pt x="2155190" y="2540"/>
                    <a:pt x="2179320" y="2540"/>
                  </a:cubicBezTo>
                  <a:cubicBezTo>
                    <a:pt x="2203450" y="2540"/>
                    <a:pt x="2223770" y="22859"/>
                    <a:pt x="2223770" y="46990"/>
                  </a:cubicBezTo>
                  <a:cubicBezTo>
                    <a:pt x="2223770" y="71120"/>
                    <a:pt x="2203450" y="91440"/>
                    <a:pt x="2179320" y="91440"/>
                  </a:cubicBezTo>
                  <a:cubicBezTo>
                    <a:pt x="2153920" y="91440"/>
                    <a:pt x="2134870" y="71120"/>
                    <a:pt x="2134870" y="46990"/>
                  </a:cubicBezTo>
                  <a:close/>
                  <a:moveTo>
                    <a:pt x="1957070" y="46990"/>
                  </a:moveTo>
                  <a:cubicBezTo>
                    <a:pt x="1957070" y="22859"/>
                    <a:pt x="1977390" y="2540"/>
                    <a:pt x="2001520" y="2540"/>
                  </a:cubicBezTo>
                  <a:cubicBezTo>
                    <a:pt x="2025650" y="2540"/>
                    <a:pt x="2045970" y="22859"/>
                    <a:pt x="2045970" y="46990"/>
                  </a:cubicBezTo>
                  <a:cubicBezTo>
                    <a:pt x="2045970" y="71120"/>
                    <a:pt x="2025650" y="91440"/>
                    <a:pt x="2001520" y="91440"/>
                  </a:cubicBezTo>
                  <a:cubicBezTo>
                    <a:pt x="1976120" y="91440"/>
                    <a:pt x="1957070" y="71120"/>
                    <a:pt x="1957070" y="46990"/>
                  </a:cubicBezTo>
                  <a:close/>
                  <a:moveTo>
                    <a:pt x="1779270" y="46990"/>
                  </a:moveTo>
                  <a:cubicBezTo>
                    <a:pt x="1779270" y="22859"/>
                    <a:pt x="1798320" y="2540"/>
                    <a:pt x="1822450" y="2540"/>
                  </a:cubicBezTo>
                  <a:cubicBezTo>
                    <a:pt x="1846580" y="2540"/>
                    <a:pt x="1866900" y="22859"/>
                    <a:pt x="1866900" y="46990"/>
                  </a:cubicBezTo>
                  <a:cubicBezTo>
                    <a:pt x="1866900" y="71120"/>
                    <a:pt x="1846580" y="91440"/>
                    <a:pt x="1822450" y="91440"/>
                  </a:cubicBezTo>
                  <a:cubicBezTo>
                    <a:pt x="1798320" y="91440"/>
                    <a:pt x="1779270" y="71120"/>
                    <a:pt x="1779270" y="46990"/>
                  </a:cubicBezTo>
                  <a:close/>
                  <a:moveTo>
                    <a:pt x="1601470" y="46990"/>
                  </a:moveTo>
                  <a:cubicBezTo>
                    <a:pt x="1601470" y="22859"/>
                    <a:pt x="1621790" y="2540"/>
                    <a:pt x="1645920" y="2540"/>
                  </a:cubicBezTo>
                  <a:cubicBezTo>
                    <a:pt x="1670050" y="2540"/>
                    <a:pt x="1690370" y="22859"/>
                    <a:pt x="1690370" y="46990"/>
                  </a:cubicBezTo>
                  <a:cubicBezTo>
                    <a:pt x="1690370" y="71120"/>
                    <a:pt x="1670050" y="91440"/>
                    <a:pt x="1645920" y="91440"/>
                  </a:cubicBezTo>
                  <a:cubicBezTo>
                    <a:pt x="1620520" y="91440"/>
                    <a:pt x="1601470" y="71120"/>
                    <a:pt x="1601470" y="46990"/>
                  </a:cubicBezTo>
                  <a:close/>
                  <a:moveTo>
                    <a:pt x="1422400" y="46990"/>
                  </a:moveTo>
                  <a:cubicBezTo>
                    <a:pt x="1422400" y="22859"/>
                    <a:pt x="1442720" y="2540"/>
                    <a:pt x="1466850" y="2540"/>
                  </a:cubicBezTo>
                  <a:cubicBezTo>
                    <a:pt x="1490980" y="2540"/>
                    <a:pt x="1511300" y="22859"/>
                    <a:pt x="1511300" y="46990"/>
                  </a:cubicBezTo>
                  <a:cubicBezTo>
                    <a:pt x="1511300" y="71120"/>
                    <a:pt x="1490980" y="91440"/>
                    <a:pt x="1466850" y="91440"/>
                  </a:cubicBezTo>
                  <a:cubicBezTo>
                    <a:pt x="1442720" y="91440"/>
                    <a:pt x="1422400" y="71120"/>
                    <a:pt x="1422400" y="46990"/>
                  </a:cubicBezTo>
                  <a:close/>
                  <a:moveTo>
                    <a:pt x="1244600" y="46990"/>
                  </a:moveTo>
                  <a:cubicBezTo>
                    <a:pt x="1244600" y="22859"/>
                    <a:pt x="1264920" y="2540"/>
                    <a:pt x="1289050" y="2540"/>
                  </a:cubicBezTo>
                  <a:cubicBezTo>
                    <a:pt x="1313180" y="2540"/>
                    <a:pt x="1333500" y="22859"/>
                    <a:pt x="1333500" y="46990"/>
                  </a:cubicBezTo>
                  <a:cubicBezTo>
                    <a:pt x="1333500" y="71120"/>
                    <a:pt x="1313180" y="91440"/>
                    <a:pt x="1289050" y="91440"/>
                  </a:cubicBezTo>
                  <a:cubicBezTo>
                    <a:pt x="1264920" y="91440"/>
                    <a:pt x="1244600" y="71120"/>
                    <a:pt x="1244600" y="46990"/>
                  </a:cubicBezTo>
                  <a:close/>
                  <a:moveTo>
                    <a:pt x="1066800" y="46990"/>
                  </a:moveTo>
                  <a:cubicBezTo>
                    <a:pt x="1066800" y="22859"/>
                    <a:pt x="1087120" y="2540"/>
                    <a:pt x="1111250" y="2540"/>
                  </a:cubicBezTo>
                  <a:cubicBezTo>
                    <a:pt x="1135380" y="2540"/>
                    <a:pt x="1155700" y="22859"/>
                    <a:pt x="1155700" y="46990"/>
                  </a:cubicBezTo>
                  <a:cubicBezTo>
                    <a:pt x="1155700" y="71120"/>
                    <a:pt x="1135380" y="91440"/>
                    <a:pt x="1111250" y="91440"/>
                  </a:cubicBezTo>
                  <a:cubicBezTo>
                    <a:pt x="1087120" y="91440"/>
                    <a:pt x="1066800" y="71120"/>
                    <a:pt x="1066800" y="46990"/>
                  </a:cubicBezTo>
                  <a:close/>
                  <a:moveTo>
                    <a:pt x="889000" y="46990"/>
                  </a:moveTo>
                  <a:cubicBezTo>
                    <a:pt x="889000" y="22859"/>
                    <a:pt x="908050" y="2540"/>
                    <a:pt x="933450" y="2540"/>
                  </a:cubicBezTo>
                  <a:cubicBezTo>
                    <a:pt x="957580" y="2540"/>
                    <a:pt x="977900" y="22859"/>
                    <a:pt x="977900" y="46990"/>
                  </a:cubicBezTo>
                  <a:cubicBezTo>
                    <a:pt x="977900" y="71120"/>
                    <a:pt x="957580" y="91440"/>
                    <a:pt x="933450" y="91440"/>
                  </a:cubicBezTo>
                  <a:cubicBezTo>
                    <a:pt x="909320" y="91440"/>
                    <a:pt x="889000" y="71120"/>
                    <a:pt x="889000" y="46990"/>
                  </a:cubicBezTo>
                  <a:close/>
                  <a:moveTo>
                    <a:pt x="711200" y="46990"/>
                  </a:moveTo>
                  <a:cubicBezTo>
                    <a:pt x="711200" y="22859"/>
                    <a:pt x="731520" y="2540"/>
                    <a:pt x="755650" y="2540"/>
                  </a:cubicBezTo>
                  <a:cubicBezTo>
                    <a:pt x="779780" y="2540"/>
                    <a:pt x="800100" y="22859"/>
                    <a:pt x="800100" y="46990"/>
                  </a:cubicBezTo>
                  <a:cubicBezTo>
                    <a:pt x="800100" y="71120"/>
                    <a:pt x="779780" y="91440"/>
                    <a:pt x="755650" y="91440"/>
                  </a:cubicBezTo>
                  <a:cubicBezTo>
                    <a:pt x="731520" y="91440"/>
                    <a:pt x="711200" y="71120"/>
                    <a:pt x="711200" y="46990"/>
                  </a:cubicBezTo>
                  <a:close/>
                  <a:moveTo>
                    <a:pt x="533400" y="46990"/>
                  </a:moveTo>
                  <a:cubicBezTo>
                    <a:pt x="533400" y="22859"/>
                    <a:pt x="553720" y="2540"/>
                    <a:pt x="577850" y="2540"/>
                  </a:cubicBezTo>
                  <a:cubicBezTo>
                    <a:pt x="601980" y="2540"/>
                    <a:pt x="622300" y="22859"/>
                    <a:pt x="622300" y="46990"/>
                  </a:cubicBezTo>
                  <a:cubicBezTo>
                    <a:pt x="622300" y="71120"/>
                    <a:pt x="601980" y="91440"/>
                    <a:pt x="577850" y="91440"/>
                  </a:cubicBezTo>
                  <a:cubicBezTo>
                    <a:pt x="553720" y="91440"/>
                    <a:pt x="533400" y="71120"/>
                    <a:pt x="533400" y="46990"/>
                  </a:cubicBezTo>
                  <a:close/>
                  <a:moveTo>
                    <a:pt x="355600" y="46990"/>
                  </a:moveTo>
                  <a:cubicBezTo>
                    <a:pt x="355600" y="22859"/>
                    <a:pt x="375920" y="2540"/>
                    <a:pt x="400050" y="2540"/>
                  </a:cubicBezTo>
                  <a:cubicBezTo>
                    <a:pt x="424180" y="2540"/>
                    <a:pt x="444500" y="22859"/>
                    <a:pt x="444500" y="46990"/>
                  </a:cubicBezTo>
                  <a:cubicBezTo>
                    <a:pt x="444500" y="71120"/>
                    <a:pt x="424180" y="91440"/>
                    <a:pt x="400050" y="91440"/>
                  </a:cubicBezTo>
                  <a:cubicBezTo>
                    <a:pt x="374650" y="91440"/>
                    <a:pt x="355600" y="71120"/>
                    <a:pt x="355600" y="46990"/>
                  </a:cubicBezTo>
                  <a:close/>
                  <a:moveTo>
                    <a:pt x="177800" y="46990"/>
                  </a:moveTo>
                  <a:cubicBezTo>
                    <a:pt x="177800" y="22859"/>
                    <a:pt x="196850" y="2540"/>
                    <a:pt x="222250" y="2540"/>
                  </a:cubicBezTo>
                  <a:cubicBezTo>
                    <a:pt x="246380" y="2540"/>
                    <a:pt x="265430" y="22859"/>
                    <a:pt x="265430" y="46990"/>
                  </a:cubicBezTo>
                  <a:cubicBezTo>
                    <a:pt x="265430" y="71120"/>
                    <a:pt x="246380" y="91440"/>
                    <a:pt x="222250" y="91440"/>
                  </a:cubicBezTo>
                  <a:cubicBezTo>
                    <a:pt x="196850" y="91440"/>
                    <a:pt x="177800" y="71120"/>
                    <a:pt x="177800" y="46990"/>
                  </a:cubicBezTo>
                  <a:close/>
                  <a:moveTo>
                    <a:pt x="6092190" y="91440"/>
                  </a:moveTo>
                  <a:cubicBezTo>
                    <a:pt x="6080760" y="91440"/>
                    <a:pt x="6069330" y="86359"/>
                    <a:pt x="6060440" y="78740"/>
                  </a:cubicBezTo>
                  <a:cubicBezTo>
                    <a:pt x="6052820" y="71120"/>
                    <a:pt x="6047740" y="59690"/>
                    <a:pt x="6047740" y="46990"/>
                  </a:cubicBezTo>
                  <a:cubicBezTo>
                    <a:pt x="6047740" y="35559"/>
                    <a:pt x="6052820" y="24130"/>
                    <a:pt x="6060440" y="16509"/>
                  </a:cubicBezTo>
                  <a:cubicBezTo>
                    <a:pt x="6076950" y="0"/>
                    <a:pt x="6106160" y="0"/>
                    <a:pt x="6122670" y="16509"/>
                  </a:cubicBezTo>
                  <a:cubicBezTo>
                    <a:pt x="6130290" y="24129"/>
                    <a:pt x="6135370" y="35559"/>
                    <a:pt x="6135370" y="46990"/>
                  </a:cubicBezTo>
                  <a:cubicBezTo>
                    <a:pt x="6135370" y="58420"/>
                    <a:pt x="6130290" y="69850"/>
                    <a:pt x="6122670" y="78740"/>
                  </a:cubicBezTo>
                  <a:cubicBezTo>
                    <a:pt x="6115050" y="86359"/>
                    <a:pt x="6104890" y="91440"/>
                    <a:pt x="6092190" y="91440"/>
                  </a:cubicBez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n-NZ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601902" y="3123289"/>
            <a:ext cx="378077" cy="515470"/>
            <a:chOff x="0" y="0"/>
            <a:chExt cx="6350000" cy="86575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130" y="0"/>
                    <a:pt x="0" y="1421130"/>
                    <a:pt x="0" y="3175000"/>
                  </a:cubicBezTo>
                  <a:cubicBezTo>
                    <a:pt x="0" y="4928870"/>
                    <a:pt x="1421130" y="6350000"/>
                    <a:pt x="3175000" y="6350000"/>
                  </a:cubicBezTo>
                  <a:cubicBezTo>
                    <a:pt x="4928870" y="6350000"/>
                    <a:pt x="6350000" y="4928870"/>
                    <a:pt x="6350000" y="3175000"/>
                  </a:cubicBezTo>
                  <a:cubicBezTo>
                    <a:pt x="6350000" y="1421130"/>
                    <a:pt x="4928870" y="0"/>
                    <a:pt x="3175000" y="0"/>
                  </a:cubicBezTo>
                  <a:close/>
                </a:path>
              </a:pathLst>
            </a:custGeom>
            <a:solidFill>
              <a:srgbClr val="7ED957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NZ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06680" y="7758430"/>
              <a:ext cx="6135370" cy="91440"/>
            </a:xfrm>
            <a:custGeom>
              <a:avLst/>
              <a:gdLst/>
              <a:ahLst/>
              <a:cxnLst/>
              <a:rect l="l" t="t" r="r" b="b"/>
              <a:pathLst>
                <a:path w="6135370" h="91440">
                  <a:moveTo>
                    <a:pt x="44450" y="91440"/>
                  </a:moveTo>
                  <a:cubicBezTo>
                    <a:pt x="33020" y="91440"/>
                    <a:pt x="21590" y="86359"/>
                    <a:pt x="12700" y="78740"/>
                  </a:cubicBezTo>
                  <a:cubicBezTo>
                    <a:pt x="3810" y="71120"/>
                    <a:pt x="0" y="59690"/>
                    <a:pt x="0" y="46990"/>
                  </a:cubicBezTo>
                  <a:cubicBezTo>
                    <a:pt x="0" y="35559"/>
                    <a:pt x="5080" y="24130"/>
                    <a:pt x="12700" y="16509"/>
                  </a:cubicBezTo>
                  <a:cubicBezTo>
                    <a:pt x="29210" y="0"/>
                    <a:pt x="58420" y="0"/>
                    <a:pt x="74930" y="16509"/>
                  </a:cubicBezTo>
                  <a:cubicBezTo>
                    <a:pt x="82550" y="24129"/>
                    <a:pt x="87630" y="35559"/>
                    <a:pt x="87630" y="46990"/>
                  </a:cubicBezTo>
                  <a:cubicBezTo>
                    <a:pt x="87630" y="58420"/>
                    <a:pt x="82550" y="69850"/>
                    <a:pt x="74930" y="78740"/>
                  </a:cubicBezTo>
                  <a:cubicBezTo>
                    <a:pt x="67310" y="86359"/>
                    <a:pt x="55880" y="91440"/>
                    <a:pt x="44450" y="91440"/>
                  </a:cubicBezTo>
                  <a:close/>
                  <a:moveTo>
                    <a:pt x="5869940" y="46990"/>
                  </a:moveTo>
                  <a:cubicBezTo>
                    <a:pt x="5869940" y="22859"/>
                    <a:pt x="5890260" y="2540"/>
                    <a:pt x="5914390" y="2540"/>
                  </a:cubicBezTo>
                  <a:cubicBezTo>
                    <a:pt x="5938520" y="2540"/>
                    <a:pt x="5958840" y="22859"/>
                    <a:pt x="5958840" y="46990"/>
                  </a:cubicBezTo>
                  <a:cubicBezTo>
                    <a:pt x="5958840" y="71120"/>
                    <a:pt x="5938520" y="91440"/>
                    <a:pt x="5914390" y="91440"/>
                  </a:cubicBezTo>
                  <a:cubicBezTo>
                    <a:pt x="5890260" y="91440"/>
                    <a:pt x="5869940" y="71120"/>
                    <a:pt x="5869940" y="46990"/>
                  </a:cubicBezTo>
                  <a:close/>
                  <a:moveTo>
                    <a:pt x="5693410" y="46990"/>
                  </a:moveTo>
                  <a:cubicBezTo>
                    <a:pt x="5693410" y="22859"/>
                    <a:pt x="5712460" y="2540"/>
                    <a:pt x="5736590" y="2540"/>
                  </a:cubicBezTo>
                  <a:cubicBezTo>
                    <a:pt x="5761990" y="2540"/>
                    <a:pt x="5781040" y="22859"/>
                    <a:pt x="5781040" y="46990"/>
                  </a:cubicBezTo>
                  <a:cubicBezTo>
                    <a:pt x="5781040" y="71120"/>
                    <a:pt x="5761990" y="91440"/>
                    <a:pt x="5736590" y="91440"/>
                  </a:cubicBezTo>
                  <a:cubicBezTo>
                    <a:pt x="5712460" y="91440"/>
                    <a:pt x="5693410" y="71120"/>
                    <a:pt x="5693410" y="46990"/>
                  </a:cubicBezTo>
                  <a:close/>
                  <a:moveTo>
                    <a:pt x="5514340" y="46990"/>
                  </a:moveTo>
                  <a:cubicBezTo>
                    <a:pt x="5514340" y="22859"/>
                    <a:pt x="5534660" y="2540"/>
                    <a:pt x="5558790" y="2540"/>
                  </a:cubicBezTo>
                  <a:cubicBezTo>
                    <a:pt x="5582920" y="2540"/>
                    <a:pt x="5601970" y="22859"/>
                    <a:pt x="5601970" y="46990"/>
                  </a:cubicBezTo>
                  <a:cubicBezTo>
                    <a:pt x="5601970" y="71120"/>
                    <a:pt x="5582920" y="91440"/>
                    <a:pt x="5558790" y="91440"/>
                  </a:cubicBezTo>
                  <a:cubicBezTo>
                    <a:pt x="5534660" y="91440"/>
                    <a:pt x="5514340" y="71120"/>
                    <a:pt x="5514340" y="46990"/>
                  </a:cubicBezTo>
                  <a:close/>
                  <a:moveTo>
                    <a:pt x="5336540" y="46990"/>
                  </a:moveTo>
                  <a:cubicBezTo>
                    <a:pt x="5336540" y="22859"/>
                    <a:pt x="5356860" y="2540"/>
                    <a:pt x="5380990" y="2540"/>
                  </a:cubicBezTo>
                  <a:cubicBezTo>
                    <a:pt x="5405120" y="2540"/>
                    <a:pt x="5425440" y="22859"/>
                    <a:pt x="5425440" y="46990"/>
                  </a:cubicBezTo>
                  <a:cubicBezTo>
                    <a:pt x="5425440" y="71120"/>
                    <a:pt x="5405120" y="91440"/>
                    <a:pt x="5380990" y="91440"/>
                  </a:cubicBezTo>
                  <a:cubicBezTo>
                    <a:pt x="5356860" y="91440"/>
                    <a:pt x="5336540" y="71120"/>
                    <a:pt x="5336540" y="46990"/>
                  </a:cubicBezTo>
                  <a:close/>
                  <a:moveTo>
                    <a:pt x="5158740" y="46990"/>
                  </a:moveTo>
                  <a:cubicBezTo>
                    <a:pt x="5158740" y="22859"/>
                    <a:pt x="5179060" y="2540"/>
                    <a:pt x="5203190" y="2540"/>
                  </a:cubicBezTo>
                  <a:cubicBezTo>
                    <a:pt x="5227320" y="2540"/>
                    <a:pt x="5247640" y="22859"/>
                    <a:pt x="5247640" y="46990"/>
                  </a:cubicBezTo>
                  <a:cubicBezTo>
                    <a:pt x="5247640" y="71120"/>
                    <a:pt x="5227320" y="91440"/>
                    <a:pt x="5203190" y="91440"/>
                  </a:cubicBezTo>
                  <a:cubicBezTo>
                    <a:pt x="5179060" y="91440"/>
                    <a:pt x="5158740" y="71120"/>
                    <a:pt x="5158740" y="46990"/>
                  </a:cubicBezTo>
                  <a:close/>
                  <a:moveTo>
                    <a:pt x="4980940" y="46990"/>
                  </a:moveTo>
                  <a:cubicBezTo>
                    <a:pt x="4980940" y="22859"/>
                    <a:pt x="5001260" y="2540"/>
                    <a:pt x="5025390" y="2540"/>
                  </a:cubicBezTo>
                  <a:cubicBezTo>
                    <a:pt x="5049520" y="2540"/>
                    <a:pt x="5069840" y="22859"/>
                    <a:pt x="5069840" y="46990"/>
                  </a:cubicBezTo>
                  <a:cubicBezTo>
                    <a:pt x="5069840" y="71120"/>
                    <a:pt x="5049520" y="91440"/>
                    <a:pt x="5025390" y="91440"/>
                  </a:cubicBezTo>
                  <a:cubicBezTo>
                    <a:pt x="5001260" y="91440"/>
                    <a:pt x="4980940" y="71120"/>
                    <a:pt x="4980940" y="46990"/>
                  </a:cubicBezTo>
                  <a:close/>
                  <a:moveTo>
                    <a:pt x="4803140" y="46990"/>
                  </a:moveTo>
                  <a:cubicBezTo>
                    <a:pt x="4803140" y="22859"/>
                    <a:pt x="4822190" y="2540"/>
                    <a:pt x="4847590" y="2540"/>
                  </a:cubicBezTo>
                  <a:cubicBezTo>
                    <a:pt x="4871720" y="2540"/>
                    <a:pt x="4890770" y="22859"/>
                    <a:pt x="4890770" y="46990"/>
                  </a:cubicBezTo>
                  <a:cubicBezTo>
                    <a:pt x="4890770" y="71120"/>
                    <a:pt x="4871720" y="91440"/>
                    <a:pt x="4847590" y="91440"/>
                  </a:cubicBezTo>
                  <a:cubicBezTo>
                    <a:pt x="4822190" y="91440"/>
                    <a:pt x="4803140" y="71120"/>
                    <a:pt x="4803140" y="46990"/>
                  </a:cubicBezTo>
                  <a:close/>
                  <a:moveTo>
                    <a:pt x="4625340" y="46990"/>
                  </a:moveTo>
                  <a:cubicBezTo>
                    <a:pt x="4625340" y="22859"/>
                    <a:pt x="4645660" y="2540"/>
                    <a:pt x="4669790" y="2540"/>
                  </a:cubicBezTo>
                  <a:cubicBezTo>
                    <a:pt x="4693920" y="2540"/>
                    <a:pt x="4714240" y="22859"/>
                    <a:pt x="4714240" y="46990"/>
                  </a:cubicBezTo>
                  <a:cubicBezTo>
                    <a:pt x="4714240" y="71120"/>
                    <a:pt x="4693920" y="91440"/>
                    <a:pt x="4669790" y="91440"/>
                  </a:cubicBezTo>
                  <a:cubicBezTo>
                    <a:pt x="4645660" y="91440"/>
                    <a:pt x="4625340" y="71120"/>
                    <a:pt x="4625340" y="46990"/>
                  </a:cubicBezTo>
                  <a:close/>
                  <a:moveTo>
                    <a:pt x="4447540" y="46990"/>
                  </a:moveTo>
                  <a:cubicBezTo>
                    <a:pt x="4447540" y="22859"/>
                    <a:pt x="4467860" y="2540"/>
                    <a:pt x="4491990" y="2540"/>
                  </a:cubicBezTo>
                  <a:cubicBezTo>
                    <a:pt x="4516120" y="2540"/>
                    <a:pt x="4536440" y="22859"/>
                    <a:pt x="4536440" y="46990"/>
                  </a:cubicBezTo>
                  <a:cubicBezTo>
                    <a:pt x="4536440" y="71120"/>
                    <a:pt x="4516120" y="91440"/>
                    <a:pt x="4491990" y="91440"/>
                  </a:cubicBezTo>
                  <a:cubicBezTo>
                    <a:pt x="4466590" y="91440"/>
                    <a:pt x="4447540" y="71120"/>
                    <a:pt x="4447540" y="46990"/>
                  </a:cubicBezTo>
                  <a:close/>
                  <a:moveTo>
                    <a:pt x="4269740" y="46990"/>
                  </a:moveTo>
                  <a:cubicBezTo>
                    <a:pt x="4269740" y="22859"/>
                    <a:pt x="4290060" y="2540"/>
                    <a:pt x="4314190" y="2540"/>
                  </a:cubicBezTo>
                  <a:cubicBezTo>
                    <a:pt x="4338320" y="2540"/>
                    <a:pt x="4358640" y="22859"/>
                    <a:pt x="4358640" y="46990"/>
                  </a:cubicBezTo>
                  <a:cubicBezTo>
                    <a:pt x="4358640" y="71120"/>
                    <a:pt x="4338320" y="91440"/>
                    <a:pt x="4314190" y="91440"/>
                  </a:cubicBezTo>
                  <a:cubicBezTo>
                    <a:pt x="4288790" y="91440"/>
                    <a:pt x="4269740" y="71120"/>
                    <a:pt x="4269740" y="46990"/>
                  </a:cubicBezTo>
                  <a:close/>
                  <a:moveTo>
                    <a:pt x="4091940" y="46990"/>
                  </a:moveTo>
                  <a:cubicBezTo>
                    <a:pt x="4091940" y="22859"/>
                    <a:pt x="4110990" y="2540"/>
                    <a:pt x="4136390" y="2540"/>
                  </a:cubicBezTo>
                  <a:cubicBezTo>
                    <a:pt x="4160520" y="2540"/>
                    <a:pt x="4179570" y="22859"/>
                    <a:pt x="4179570" y="46990"/>
                  </a:cubicBezTo>
                  <a:cubicBezTo>
                    <a:pt x="4179570" y="71120"/>
                    <a:pt x="4160520" y="91440"/>
                    <a:pt x="4136390" y="91440"/>
                  </a:cubicBezTo>
                  <a:cubicBezTo>
                    <a:pt x="4110990" y="91440"/>
                    <a:pt x="4091940" y="71120"/>
                    <a:pt x="4091940" y="46990"/>
                  </a:cubicBezTo>
                  <a:close/>
                  <a:moveTo>
                    <a:pt x="3914140" y="46990"/>
                  </a:moveTo>
                  <a:cubicBezTo>
                    <a:pt x="3914140" y="22859"/>
                    <a:pt x="3934460" y="2540"/>
                    <a:pt x="3958590" y="2540"/>
                  </a:cubicBezTo>
                  <a:cubicBezTo>
                    <a:pt x="3982720" y="2540"/>
                    <a:pt x="4003040" y="22859"/>
                    <a:pt x="4003040" y="46990"/>
                  </a:cubicBezTo>
                  <a:cubicBezTo>
                    <a:pt x="4003040" y="71120"/>
                    <a:pt x="3982720" y="91440"/>
                    <a:pt x="3958590" y="91440"/>
                  </a:cubicBezTo>
                  <a:cubicBezTo>
                    <a:pt x="3933190" y="91440"/>
                    <a:pt x="3914140" y="71120"/>
                    <a:pt x="3914140" y="46990"/>
                  </a:cubicBezTo>
                  <a:close/>
                  <a:moveTo>
                    <a:pt x="3736340" y="46990"/>
                  </a:moveTo>
                  <a:cubicBezTo>
                    <a:pt x="3736340" y="22859"/>
                    <a:pt x="3756660" y="2540"/>
                    <a:pt x="3780790" y="2540"/>
                  </a:cubicBezTo>
                  <a:cubicBezTo>
                    <a:pt x="3804920" y="2540"/>
                    <a:pt x="3825240" y="22859"/>
                    <a:pt x="3825240" y="46990"/>
                  </a:cubicBezTo>
                  <a:cubicBezTo>
                    <a:pt x="3825240" y="71120"/>
                    <a:pt x="3804920" y="91440"/>
                    <a:pt x="3780790" y="91440"/>
                  </a:cubicBezTo>
                  <a:cubicBezTo>
                    <a:pt x="3755390" y="91440"/>
                    <a:pt x="3736340" y="71120"/>
                    <a:pt x="3736340" y="46990"/>
                  </a:cubicBezTo>
                  <a:close/>
                  <a:moveTo>
                    <a:pt x="3557270" y="46990"/>
                  </a:moveTo>
                  <a:cubicBezTo>
                    <a:pt x="3557270" y="22859"/>
                    <a:pt x="3577590" y="2540"/>
                    <a:pt x="3601720" y="2540"/>
                  </a:cubicBezTo>
                  <a:cubicBezTo>
                    <a:pt x="3625850" y="2540"/>
                    <a:pt x="3646170" y="22859"/>
                    <a:pt x="3646170" y="46990"/>
                  </a:cubicBezTo>
                  <a:cubicBezTo>
                    <a:pt x="3646170" y="71120"/>
                    <a:pt x="3625850" y="91440"/>
                    <a:pt x="3601720" y="91440"/>
                  </a:cubicBezTo>
                  <a:cubicBezTo>
                    <a:pt x="3577590" y="91440"/>
                    <a:pt x="3557270" y="71120"/>
                    <a:pt x="3557270" y="46990"/>
                  </a:cubicBezTo>
                  <a:close/>
                  <a:moveTo>
                    <a:pt x="3380740" y="46990"/>
                  </a:moveTo>
                  <a:cubicBezTo>
                    <a:pt x="3380740" y="22859"/>
                    <a:pt x="3399790" y="2540"/>
                    <a:pt x="3425190" y="2540"/>
                  </a:cubicBezTo>
                  <a:cubicBezTo>
                    <a:pt x="3449320" y="2540"/>
                    <a:pt x="3468370" y="22859"/>
                    <a:pt x="3468370" y="46990"/>
                  </a:cubicBezTo>
                  <a:cubicBezTo>
                    <a:pt x="3468370" y="71120"/>
                    <a:pt x="3449320" y="91440"/>
                    <a:pt x="3425190" y="91440"/>
                  </a:cubicBezTo>
                  <a:cubicBezTo>
                    <a:pt x="3399790" y="91440"/>
                    <a:pt x="3380740" y="71120"/>
                    <a:pt x="3380740" y="46990"/>
                  </a:cubicBezTo>
                  <a:close/>
                  <a:moveTo>
                    <a:pt x="3201670" y="46990"/>
                  </a:moveTo>
                  <a:cubicBezTo>
                    <a:pt x="3201670" y="22859"/>
                    <a:pt x="3220720" y="2540"/>
                    <a:pt x="3246120" y="2540"/>
                  </a:cubicBezTo>
                  <a:cubicBezTo>
                    <a:pt x="3270250" y="2540"/>
                    <a:pt x="3289300" y="22859"/>
                    <a:pt x="3289300" y="46990"/>
                  </a:cubicBezTo>
                  <a:cubicBezTo>
                    <a:pt x="3289300" y="71120"/>
                    <a:pt x="3270250" y="91440"/>
                    <a:pt x="3246120" y="91440"/>
                  </a:cubicBezTo>
                  <a:cubicBezTo>
                    <a:pt x="3221990" y="91440"/>
                    <a:pt x="3201670" y="71120"/>
                    <a:pt x="3201670" y="46990"/>
                  </a:cubicBezTo>
                  <a:close/>
                  <a:moveTo>
                    <a:pt x="3023870" y="46990"/>
                  </a:moveTo>
                  <a:cubicBezTo>
                    <a:pt x="3023870" y="22859"/>
                    <a:pt x="3044190" y="2540"/>
                    <a:pt x="3068320" y="2540"/>
                  </a:cubicBezTo>
                  <a:cubicBezTo>
                    <a:pt x="3092450" y="2540"/>
                    <a:pt x="3112770" y="22859"/>
                    <a:pt x="3112770" y="46990"/>
                  </a:cubicBezTo>
                  <a:cubicBezTo>
                    <a:pt x="3112770" y="71120"/>
                    <a:pt x="3092450" y="91440"/>
                    <a:pt x="3068320" y="91440"/>
                  </a:cubicBezTo>
                  <a:cubicBezTo>
                    <a:pt x="3044190" y="91440"/>
                    <a:pt x="3023870" y="71120"/>
                    <a:pt x="3023870" y="46990"/>
                  </a:cubicBezTo>
                  <a:close/>
                  <a:moveTo>
                    <a:pt x="2846070" y="46990"/>
                  </a:moveTo>
                  <a:cubicBezTo>
                    <a:pt x="2846070" y="22859"/>
                    <a:pt x="2866390" y="2540"/>
                    <a:pt x="2890520" y="2540"/>
                  </a:cubicBezTo>
                  <a:cubicBezTo>
                    <a:pt x="2914650" y="2540"/>
                    <a:pt x="2934970" y="22859"/>
                    <a:pt x="2934970" y="46990"/>
                  </a:cubicBezTo>
                  <a:cubicBezTo>
                    <a:pt x="2934970" y="71120"/>
                    <a:pt x="2914650" y="91440"/>
                    <a:pt x="2890520" y="91440"/>
                  </a:cubicBezTo>
                  <a:cubicBezTo>
                    <a:pt x="2866390" y="91440"/>
                    <a:pt x="2846070" y="71120"/>
                    <a:pt x="2846070" y="46990"/>
                  </a:cubicBezTo>
                  <a:close/>
                  <a:moveTo>
                    <a:pt x="2668270" y="46990"/>
                  </a:moveTo>
                  <a:cubicBezTo>
                    <a:pt x="2668270" y="22859"/>
                    <a:pt x="2687320" y="2540"/>
                    <a:pt x="2711450" y="2540"/>
                  </a:cubicBezTo>
                  <a:cubicBezTo>
                    <a:pt x="2735580" y="2540"/>
                    <a:pt x="2755900" y="22859"/>
                    <a:pt x="2755900" y="46990"/>
                  </a:cubicBezTo>
                  <a:cubicBezTo>
                    <a:pt x="2755900" y="71120"/>
                    <a:pt x="2735580" y="91440"/>
                    <a:pt x="2711450" y="91440"/>
                  </a:cubicBezTo>
                  <a:cubicBezTo>
                    <a:pt x="2688590" y="91440"/>
                    <a:pt x="2668270" y="71120"/>
                    <a:pt x="2668270" y="46990"/>
                  </a:cubicBezTo>
                  <a:close/>
                  <a:moveTo>
                    <a:pt x="2490470" y="46990"/>
                  </a:moveTo>
                  <a:cubicBezTo>
                    <a:pt x="2490470" y="22859"/>
                    <a:pt x="2509520" y="2540"/>
                    <a:pt x="2533650" y="2540"/>
                  </a:cubicBezTo>
                  <a:cubicBezTo>
                    <a:pt x="2559050" y="2540"/>
                    <a:pt x="2578100" y="22859"/>
                    <a:pt x="2578100" y="46990"/>
                  </a:cubicBezTo>
                  <a:cubicBezTo>
                    <a:pt x="2578100" y="71120"/>
                    <a:pt x="2559050" y="91440"/>
                    <a:pt x="2533650" y="91440"/>
                  </a:cubicBezTo>
                  <a:cubicBezTo>
                    <a:pt x="2509520" y="91440"/>
                    <a:pt x="2490470" y="71120"/>
                    <a:pt x="2490470" y="46990"/>
                  </a:cubicBezTo>
                  <a:close/>
                  <a:moveTo>
                    <a:pt x="2312670" y="46990"/>
                  </a:moveTo>
                  <a:cubicBezTo>
                    <a:pt x="2312670" y="22859"/>
                    <a:pt x="2332990" y="2540"/>
                    <a:pt x="2357120" y="2540"/>
                  </a:cubicBezTo>
                  <a:cubicBezTo>
                    <a:pt x="2381250" y="2540"/>
                    <a:pt x="2401570" y="22859"/>
                    <a:pt x="2401570" y="46990"/>
                  </a:cubicBezTo>
                  <a:cubicBezTo>
                    <a:pt x="2401570" y="71120"/>
                    <a:pt x="2381250" y="91440"/>
                    <a:pt x="2357120" y="91440"/>
                  </a:cubicBezTo>
                  <a:cubicBezTo>
                    <a:pt x="2332990" y="91440"/>
                    <a:pt x="2312670" y="71120"/>
                    <a:pt x="2312670" y="46990"/>
                  </a:cubicBezTo>
                  <a:close/>
                  <a:moveTo>
                    <a:pt x="2134870" y="46990"/>
                  </a:moveTo>
                  <a:cubicBezTo>
                    <a:pt x="2134870" y="22859"/>
                    <a:pt x="2155190" y="2540"/>
                    <a:pt x="2179320" y="2540"/>
                  </a:cubicBezTo>
                  <a:cubicBezTo>
                    <a:pt x="2203450" y="2540"/>
                    <a:pt x="2223770" y="22859"/>
                    <a:pt x="2223770" y="46990"/>
                  </a:cubicBezTo>
                  <a:cubicBezTo>
                    <a:pt x="2223770" y="71120"/>
                    <a:pt x="2203450" y="91440"/>
                    <a:pt x="2179320" y="91440"/>
                  </a:cubicBezTo>
                  <a:cubicBezTo>
                    <a:pt x="2153920" y="91440"/>
                    <a:pt x="2134870" y="71120"/>
                    <a:pt x="2134870" y="46990"/>
                  </a:cubicBezTo>
                  <a:close/>
                  <a:moveTo>
                    <a:pt x="1957070" y="46990"/>
                  </a:moveTo>
                  <a:cubicBezTo>
                    <a:pt x="1957070" y="22859"/>
                    <a:pt x="1977390" y="2540"/>
                    <a:pt x="2001520" y="2540"/>
                  </a:cubicBezTo>
                  <a:cubicBezTo>
                    <a:pt x="2025650" y="2540"/>
                    <a:pt x="2045970" y="22859"/>
                    <a:pt x="2045970" y="46990"/>
                  </a:cubicBezTo>
                  <a:cubicBezTo>
                    <a:pt x="2045970" y="71120"/>
                    <a:pt x="2025650" y="91440"/>
                    <a:pt x="2001520" y="91440"/>
                  </a:cubicBezTo>
                  <a:cubicBezTo>
                    <a:pt x="1976120" y="91440"/>
                    <a:pt x="1957070" y="71120"/>
                    <a:pt x="1957070" y="46990"/>
                  </a:cubicBezTo>
                  <a:close/>
                  <a:moveTo>
                    <a:pt x="1779270" y="46990"/>
                  </a:moveTo>
                  <a:cubicBezTo>
                    <a:pt x="1779270" y="22859"/>
                    <a:pt x="1798320" y="2540"/>
                    <a:pt x="1822450" y="2540"/>
                  </a:cubicBezTo>
                  <a:cubicBezTo>
                    <a:pt x="1846580" y="2540"/>
                    <a:pt x="1866900" y="22859"/>
                    <a:pt x="1866900" y="46990"/>
                  </a:cubicBezTo>
                  <a:cubicBezTo>
                    <a:pt x="1866900" y="71120"/>
                    <a:pt x="1846580" y="91440"/>
                    <a:pt x="1822450" y="91440"/>
                  </a:cubicBezTo>
                  <a:cubicBezTo>
                    <a:pt x="1798320" y="91440"/>
                    <a:pt x="1779270" y="71120"/>
                    <a:pt x="1779270" y="46990"/>
                  </a:cubicBezTo>
                  <a:close/>
                  <a:moveTo>
                    <a:pt x="1601470" y="46990"/>
                  </a:moveTo>
                  <a:cubicBezTo>
                    <a:pt x="1601470" y="22859"/>
                    <a:pt x="1621790" y="2540"/>
                    <a:pt x="1645920" y="2540"/>
                  </a:cubicBezTo>
                  <a:cubicBezTo>
                    <a:pt x="1670050" y="2540"/>
                    <a:pt x="1690370" y="22859"/>
                    <a:pt x="1690370" y="46990"/>
                  </a:cubicBezTo>
                  <a:cubicBezTo>
                    <a:pt x="1690370" y="71120"/>
                    <a:pt x="1670050" y="91440"/>
                    <a:pt x="1645920" y="91440"/>
                  </a:cubicBezTo>
                  <a:cubicBezTo>
                    <a:pt x="1620520" y="91440"/>
                    <a:pt x="1601470" y="71120"/>
                    <a:pt x="1601470" y="46990"/>
                  </a:cubicBezTo>
                  <a:close/>
                  <a:moveTo>
                    <a:pt x="1422400" y="46990"/>
                  </a:moveTo>
                  <a:cubicBezTo>
                    <a:pt x="1422400" y="22859"/>
                    <a:pt x="1442720" y="2540"/>
                    <a:pt x="1466850" y="2540"/>
                  </a:cubicBezTo>
                  <a:cubicBezTo>
                    <a:pt x="1490980" y="2540"/>
                    <a:pt x="1511300" y="22859"/>
                    <a:pt x="1511300" y="46990"/>
                  </a:cubicBezTo>
                  <a:cubicBezTo>
                    <a:pt x="1511300" y="71120"/>
                    <a:pt x="1490980" y="91440"/>
                    <a:pt x="1466850" y="91440"/>
                  </a:cubicBezTo>
                  <a:cubicBezTo>
                    <a:pt x="1442720" y="91440"/>
                    <a:pt x="1422400" y="71120"/>
                    <a:pt x="1422400" y="46990"/>
                  </a:cubicBezTo>
                  <a:close/>
                  <a:moveTo>
                    <a:pt x="1244600" y="46990"/>
                  </a:moveTo>
                  <a:cubicBezTo>
                    <a:pt x="1244600" y="22859"/>
                    <a:pt x="1264920" y="2540"/>
                    <a:pt x="1289050" y="2540"/>
                  </a:cubicBezTo>
                  <a:cubicBezTo>
                    <a:pt x="1313180" y="2540"/>
                    <a:pt x="1333500" y="22859"/>
                    <a:pt x="1333500" y="46990"/>
                  </a:cubicBezTo>
                  <a:cubicBezTo>
                    <a:pt x="1333500" y="71120"/>
                    <a:pt x="1313180" y="91440"/>
                    <a:pt x="1289050" y="91440"/>
                  </a:cubicBezTo>
                  <a:cubicBezTo>
                    <a:pt x="1264920" y="91440"/>
                    <a:pt x="1244600" y="71120"/>
                    <a:pt x="1244600" y="46990"/>
                  </a:cubicBezTo>
                  <a:close/>
                  <a:moveTo>
                    <a:pt x="1066800" y="46990"/>
                  </a:moveTo>
                  <a:cubicBezTo>
                    <a:pt x="1066800" y="22859"/>
                    <a:pt x="1087120" y="2540"/>
                    <a:pt x="1111250" y="2540"/>
                  </a:cubicBezTo>
                  <a:cubicBezTo>
                    <a:pt x="1135380" y="2540"/>
                    <a:pt x="1155700" y="22859"/>
                    <a:pt x="1155700" y="46990"/>
                  </a:cubicBezTo>
                  <a:cubicBezTo>
                    <a:pt x="1155700" y="71120"/>
                    <a:pt x="1135380" y="91440"/>
                    <a:pt x="1111250" y="91440"/>
                  </a:cubicBezTo>
                  <a:cubicBezTo>
                    <a:pt x="1087120" y="91440"/>
                    <a:pt x="1066800" y="71120"/>
                    <a:pt x="1066800" y="46990"/>
                  </a:cubicBezTo>
                  <a:close/>
                  <a:moveTo>
                    <a:pt x="889000" y="46990"/>
                  </a:moveTo>
                  <a:cubicBezTo>
                    <a:pt x="889000" y="22859"/>
                    <a:pt x="908050" y="2540"/>
                    <a:pt x="933450" y="2540"/>
                  </a:cubicBezTo>
                  <a:cubicBezTo>
                    <a:pt x="957580" y="2540"/>
                    <a:pt x="977900" y="22859"/>
                    <a:pt x="977900" y="46990"/>
                  </a:cubicBezTo>
                  <a:cubicBezTo>
                    <a:pt x="977900" y="71120"/>
                    <a:pt x="957580" y="91440"/>
                    <a:pt x="933450" y="91440"/>
                  </a:cubicBezTo>
                  <a:cubicBezTo>
                    <a:pt x="909320" y="91440"/>
                    <a:pt x="889000" y="71120"/>
                    <a:pt x="889000" y="46990"/>
                  </a:cubicBezTo>
                  <a:close/>
                  <a:moveTo>
                    <a:pt x="711200" y="46990"/>
                  </a:moveTo>
                  <a:cubicBezTo>
                    <a:pt x="711200" y="22859"/>
                    <a:pt x="731520" y="2540"/>
                    <a:pt x="755650" y="2540"/>
                  </a:cubicBezTo>
                  <a:cubicBezTo>
                    <a:pt x="779780" y="2540"/>
                    <a:pt x="800100" y="22859"/>
                    <a:pt x="800100" y="46990"/>
                  </a:cubicBezTo>
                  <a:cubicBezTo>
                    <a:pt x="800100" y="71120"/>
                    <a:pt x="779780" y="91440"/>
                    <a:pt x="755650" y="91440"/>
                  </a:cubicBezTo>
                  <a:cubicBezTo>
                    <a:pt x="731520" y="91440"/>
                    <a:pt x="711200" y="71120"/>
                    <a:pt x="711200" y="46990"/>
                  </a:cubicBezTo>
                  <a:close/>
                  <a:moveTo>
                    <a:pt x="533400" y="46990"/>
                  </a:moveTo>
                  <a:cubicBezTo>
                    <a:pt x="533400" y="22859"/>
                    <a:pt x="553720" y="2540"/>
                    <a:pt x="577850" y="2540"/>
                  </a:cubicBezTo>
                  <a:cubicBezTo>
                    <a:pt x="601980" y="2540"/>
                    <a:pt x="622300" y="22859"/>
                    <a:pt x="622300" y="46990"/>
                  </a:cubicBezTo>
                  <a:cubicBezTo>
                    <a:pt x="622300" y="71120"/>
                    <a:pt x="601980" y="91440"/>
                    <a:pt x="577850" y="91440"/>
                  </a:cubicBezTo>
                  <a:cubicBezTo>
                    <a:pt x="553720" y="91440"/>
                    <a:pt x="533400" y="71120"/>
                    <a:pt x="533400" y="46990"/>
                  </a:cubicBezTo>
                  <a:close/>
                  <a:moveTo>
                    <a:pt x="355600" y="46990"/>
                  </a:moveTo>
                  <a:cubicBezTo>
                    <a:pt x="355600" y="22859"/>
                    <a:pt x="375920" y="2540"/>
                    <a:pt x="400050" y="2540"/>
                  </a:cubicBezTo>
                  <a:cubicBezTo>
                    <a:pt x="424180" y="2540"/>
                    <a:pt x="444500" y="22859"/>
                    <a:pt x="444500" y="46990"/>
                  </a:cubicBezTo>
                  <a:cubicBezTo>
                    <a:pt x="444500" y="71120"/>
                    <a:pt x="424180" y="91440"/>
                    <a:pt x="400050" y="91440"/>
                  </a:cubicBezTo>
                  <a:cubicBezTo>
                    <a:pt x="374650" y="91440"/>
                    <a:pt x="355600" y="71120"/>
                    <a:pt x="355600" y="46990"/>
                  </a:cubicBezTo>
                  <a:close/>
                  <a:moveTo>
                    <a:pt x="177800" y="46990"/>
                  </a:moveTo>
                  <a:cubicBezTo>
                    <a:pt x="177800" y="22859"/>
                    <a:pt x="196850" y="2540"/>
                    <a:pt x="222250" y="2540"/>
                  </a:cubicBezTo>
                  <a:cubicBezTo>
                    <a:pt x="246380" y="2540"/>
                    <a:pt x="265430" y="22859"/>
                    <a:pt x="265430" y="46990"/>
                  </a:cubicBezTo>
                  <a:cubicBezTo>
                    <a:pt x="265430" y="71120"/>
                    <a:pt x="246380" y="91440"/>
                    <a:pt x="222250" y="91440"/>
                  </a:cubicBezTo>
                  <a:cubicBezTo>
                    <a:pt x="196850" y="91440"/>
                    <a:pt x="177800" y="71120"/>
                    <a:pt x="177800" y="46990"/>
                  </a:cubicBezTo>
                  <a:close/>
                  <a:moveTo>
                    <a:pt x="6092190" y="91440"/>
                  </a:moveTo>
                  <a:cubicBezTo>
                    <a:pt x="6080760" y="91440"/>
                    <a:pt x="6069330" y="86359"/>
                    <a:pt x="6060440" y="78740"/>
                  </a:cubicBezTo>
                  <a:cubicBezTo>
                    <a:pt x="6052820" y="71120"/>
                    <a:pt x="6047740" y="59690"/>
                    <a:pt x="6047740" y="46990"/>
                  </a:cubicBezTo>
                  <a:cubicBezTo>
                    <a:pt x="6047740" y="35559"/>
                    <a:pt x="6052820" y="24130"/>
                    <a:pt x="6060440" y="16509"/>
                  </a:cubicBezTo>
                  <a:cubicBezTo>
                    <a:pt x="6076950" y="0"/>
                    <a:pt x="6106160" y="0"/>
                    <a:pt x="6122670" y="16509"/>
                  </a:cubicBezTo>
                  <a:cubicBezTo>
                    <a:pt x="6130290" y="24129"/>
                    <a:pt x="6135370" y="35559"/>
                    <a:pt x="6135370" y="46990"/>
                  </a:cubicBezTo>
                  <a:cubicBezTo>
                    <a:pt x="6135370" y="58420"/>
                    <a:pt x="6130290" y="69850"/>
                    <a:pt x="6122670" y="78740"/>
                  </a:cubicBezTo>
                  <a:cubicBezTo>
                    <a:pt x="6115050" y="86359"/>
                    <a:pt x="6104890" y="91440"/>
                    <a:pt x="6092190" y="91440"/>
                  </a:cubicBez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n-NZ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601902" y="4283309"/>
            <a:ext cx="378077" cy="515470"/>
            <a:chOff x="0" y="0"/>
            <a:chExt cx="6350000" cy="86575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130" y="0"/>
                    <a:pt x="0" y="1421130"/>
                    <a:pt x="0" y="3175000"/>
                  </a:cubicBezTo>
                  <a:cubicBezTo>
                    <a:pt x="0" y="4928870"/>
                    <a:pt x="1421130" y="6350000"/>
                    <a:pt x="3175000" y="6350000"/>
                  </a:cubicBezTo>
                  <a:cubicBezTo>
                    <a:pt x="4928870" y="6350000"/>
                    <a:pt x="6350000" y="4928870"/>
                    <a:pt x="6350000" y="3175000"/>
                  </a:cubicBezTo>
                  <a:cubicBezTo>
                    <a:pt x="6350000" y="1421130"/>
                    <a:pt x="4928870" y="0"/>
                    <a:pt x="3175000" y="0"/>
                  </a:cubicBezTo>
                  <a:close/>
                </a:path>
              </a:pathLst>
            </a:custGeom>
            <a:solidFill>
              <a:srgbClr val="7ED957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NZ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06680" y="7758430"/>
              <a:ext cx="6135370" cy="91440"/>
            </a:xfrm>
            <a:custGeom>
              <a:avLst/>
              <a:gdLst/>
              <a:ahLst/>
              <a:cxnLst/>
              <a:rect l="l" t="t" r="r" b="b"/>
              <a:pathLst>
                <a:path w="6135370" h="91440">
                  <a:moveTo>
                    <a:pt x="44450" y="91440"/>
                  </a:moveTo>
                  <a:cubicBezTo>
                    <a:pt x="33020" y="91440"/>
                    <a:pt x="21590" y="86359"/>
                    <a:pt x="12700" y="78740"/>
                  </a:cubicBezTo>
                  <a:cubicBezTo>
                    <a:pt x="3810" y="71120"/>
                    <a:pt x="0" y="59690"/>
                    <a:pt x="0" y="46990"/>
                  </a:cubicBezTo>
                  <a:cubicBezTo>
                    <a:pt x="0" y="35559"/>
                    <a:pt x="5080" y="24130"/>
                    <a:pt x="12700" y="16509"/>
                  </a:cubicBezTo>
                  <a:cubicBezTo>
                    <a:pt x="29210" y="0"/>
                    <a:pt x="58420" y="0"/>
                    <a:pt x="74930" y="16509"/>
                  </a:cubicBezTo>
                  <a:cubicBezTo>
                    <a:pt x="82550" y="24129"/>
                    <a:pt x="87630" y="35559"/>
                    <a:pt x="87630" y="46990"/>
                  </a:cubicBezTo>
                  <a:cubicBezTo>
                    <a:pt x="87630" y="58420"/>
                    <a:pt x="82550" y="69850"/>
                    <a:pt x="74930" y="78740"/>
                  </a:cubicBezTo>
                  <a:cubicBezTo>
                    <a:pt x="67310" y="86359"/>
                    <a:pt x="55880" y="91440"/>
                    <a:pt x="44450" y="91440"/>
                  </a:cubicBezTo>
                  <a:close/>
                  <a:moveTo>
                    <a:pt x="5869940" y="46990"/>
                  </a:moveTo>
                  <a:cubicBezTo>
                    <a:pt x="5869940" y="22859"/>
                    <a:pt x="5890260" y="2540"/>
                    <a:pt x="5914390" y="2540"/>
                  </a:cubicBezTo>
                  <a:cubicBezTo>
                    <a:pt x="5938520" y="2540"/>
                    <a:pt x="5958840" y="22859"/>
                    <a:pt x="5958840" y="46990"/>
                  </a:cubicBezTo>
                  <a:cubicBezTo>
                    <a:pt x="5958840" y="71120"/>
                    <a:pt x="5938520" y="91440"/>
                    <a:pt x="5914390" y="91440"/>
                  </a:cubicBezTo>
                  <a:cubicBezTo>
                    <a:pt x="5890260" y="91440"/>
                    <a:pt x="5869940" y="71120"/>
                    <a:pt x="5869940" y="46990"/>
                  </a:cubicBezTo>
                  <a:close/>
                  <a:moveTo>
                    <a:pt x="5693410" y="46990"/>
                  </a:moveTo>
                  <a:cubicBezTo>
                    <a:pt x="5693410" y="22859"/>
                    <a:pt x="5712460" y="2540"/>
                    <a:pt x="5736590" y="2540"/>
                  </a:cubicBezTo>
                  <a:cubicBezTo>
                    <a:pt x="5761990" y="2540"/>
                    <a:pt x="5781040" y="22859"/>
                    <a:pt x="5781040" y="46990"/>
                  </a:cubicBezTo>
                  <a:cubicBezTo>
                    <a:pt x="5781040" y="71120"/>
                    <a:pt x="5761990" y="91440"/>
                    <a:pt x="5736590" y="91440"/>
                  </a:cubicBezTo>
                  <a:cubicBezTo>
                    <a:pt x="5712460" y="91440"/>
                    <a:pt x="5693410" y="71120"/>
                    <a:pt x="5693410" y="46990"/>
                  </a:cubicBezTo>
                  <a:close/>
                  <a:moveTo>
                    <a:pt x="5514340" y="46990"/>
                  </a:moveTo>
                  <a:cubicBezTo>
                    <a:pt x="5514340" y="22859"/>
                    <a:pt x="5534660" y="2540"/>
                    <a:pt x="5558790" y="2540"/>
                  </a:cubicBezTo>
                  <a:cubicBezTo>
                    <a:pt x="5582920" y="2540"/>
                    <a:pt x="5601970" y="22859"/>
                    <a:pt x="5601970" y="46990"/>
                  </a:cubicBezTo>
                  <a:cubicBezTo>
                    <a:pt x="5601970" y="71120"/>
                    <a:pt x="5582920" y="91440"/>
                    <a:pt x="5558790" y="91440"/>
                  </a:cubicBezTo>
                  <a:cubicBezTo>
                    <a:pt x="5534660" y="91440"/>
                    <a:pt x="5514340" y="71120"/>
                    <a:pt x="5514340" y="46990"/>
                  </a:cubicBezTo>
                  <a:close/>
                  <a:moveTo>
                    <a:pt x="5336540" y="46990"/>
                  </a:moveTo>
                  <a:cubicBezTo>
                    <a:pt x="5336540" y="22859"/>
                    <a:pt x="5356860" y="2540"/>
                    <a:pt x="5380990" y="2540"/>
                  </a:cubicBezTo>
                  <a:cubicBezTo>
                    <a:pt x="5405120" y="2540"/>
                    <a:pt x="5425440" y="22859"/>
                    <a:pt x="5425440" y="46990"/>
                  </a:cubicBezTo>
                  <a:cubicBezTo>
                    <a:pt x="5425440" y="71120"/>
                    <a:pt x="5405120" y="91440"/>
                    <a:pt x="5380990" y="91440"/>
                  </a:cubicBezTo>
                  <a:cubicBezTo>
                    <a:pt x="5356860" y="91440"/>
                    <a:pt x="5336540" y="71120"/>
                    <a:pt x="5336540" y="46990"/>
                  </a:cubicBezTo>
                  <a:close/>
                  <a:moveTo>
                    <a:pt x="5158740" y="46990"/>
                  </a:moveTo>
                  <a:cubicBezTo>
                    <a:pt x="5158740" y="22859"/>
                    <a:pt x="5179060" y="2540"/>
                    <a:pt x="5203190" y="2540"/>
                  </a:cubicBezTo>
                  <a:cubicBezTo>
                    <a:pt x="5227320" y="2540"/>
                    <a:pt x="5247640" y="22859"/>
                    <a:pt x="5247640" y="46990"/>
                  </a:cubicBezTo>
                  <a:cubicBezTo>
                    <a:pt x="5247640" y="71120"/>
                    <a:pt x="5227320" y="91440"/>
                    <a:pt x="5203190" y="91440"/>
                  </a:cubicBezTo>
                  <a:cubicBezTo>
                    <a:pt x="5179060" y="91440"/>
                    <a:pt x="5158740" y="71120"/>
                    <a:pt x="5158740" y="46990"/>
                  </a:cubicBezTo>
                  <a:close/>
                  <a:moveTo>
                    <a:pt x="4980940" y="46990"/>
                  </a:moveTo>
                  <a:cubicBezTo>
                    <a:pt x="4980940" y="22859"/>
                    <a:pt x="5001260" y="2540"/>
                    <a:pt x="5025390" y="2540"/>
                  </a:cubicBezTo>
                  <a:cubicBezTo>
                    <a:pt x="5049520" y="2540"/>
                    <a:pt x="5069840" y="22859"/>
                    <a:pt x="5069840" y="46990"/>
                  </a:cubicBezTo>
                  <a:cubicBezTo>
                    <a:pt x="5069840" y="71120"/>
                    <a:pt x="5049520" y="91440"/>
                    <a:pt x="5025390" y="91440"/>
                  </a:cubicBezTo>
                  <a:cubicBezTo>
                    <a:pt x="5001260" y="91440"/>
                    <a:pt x="4980940" y="71120"/>
                    <a:pt x="4980940" y="46990"/>
                  </a:cubicBezTo>
                  <a:close/>
                  <a:moveTo>
                    <a:pt x="4803140" y="46990"/>
                  </a:moveTo>
                  <a:cubicBezTo>
                    <a:pt x="4803140" y="22859"/>
                    <a:pt x="4822190" y="2540"/>
                    <a:pt x="4847590" y="2540"/>
                  </a:cubicBezTo>
                  <a:cubicBezTo>
                    <a:pt x="4871720" y="2540"/>
                    <a:pt x="4890770" y="22859"/>
                    <a:pt x="4890770" y="46990"/>
                  </a:cubicBezTo>
                  <a:cubicBezTo>
                    <a:pt x="4890770" y="71120"/>
                    <a:pt x="4871720" y="91440"/>
                    <a:pt x="4847590" y="91440"/>
                  </a:cubicBezTo>
                  <a:cubicBezTo>
                    <a:pt x="4822190" y="91440"/>
                    <a:pt x="4803140" y="71120"/>
                    <a:pt x="4803140" y="46990"/>
                  </a:cubicBezTo>
                  <a:close/>
                  <a:moveTo>
                    <a:pt x="4625340" y="46990"/>
                  </a:moveTo>
                  <a:cubicBezTo>
                    <a:pt x="4625340" y="22859"/>
                    <a:pt x="4645660" y="2540"/>
                    <a:pt x="4669790" y="2540"/>
                  </a:cubicBezTo>
                  <a:cubicBezTo>
                    <a:pt x="4693920" y="2540"/>
                    <a:pt x="4714240" y="22859"/>
                    <a:pt x="4714240" y="46990"/>
                  </a:cubicBezTo>
                  <a:cubicBezTo>
                    <a:pt x="4714240" y="71120"/>
                    <a:pt x="4693920" y="91440"/>
                    <a:pt x="4669790" y="91440"/>
                  </a:cubicBezTo>
                  <a:cubicBezTo>
                    <a:pt x="4645660" y="91440"/>
                    <a:pt x="4625340" y="71120"/>
                    <a:pt x="4625340" y="46990"/>
                  </a:cubicBezTo>
                  <a:close/>
                  <a:moveTo>
                    <a:pt x="4447540" y="46990"/>
                  </a:moveTo>
                  <a:cubicBezTo>
                    <a:pt x="4447540" y="22859"/>
                    <a:pt x="4467860" y="2540"/>
                    <a:pt x="4491990" y="2540"/>
                  </a:cubicBezTo>
                  <a:cubicBezTo>
                    <a:pt x="4516120" y="2540"/>
                    <a:pt x="4536440" y="22859"/>
                    <a:pt x="4536440" y="46990"/>
                  </a:cubicBezTo>
                  <a:cubicBezTo>
                    <a:pt x="4536440" y="71120"/>
                    <a:pt x="4516120" y="91440"/>
                    <a:pt x="4491990" y="91440"/>
                  </a:cubicBezTo>
                  <a:cubicBezTo>
                    <a:pt x="4466590" y="91440"/>
                    <a:pt x="4447540" y="71120"/>
                    <a:pt x="4447540" y="46990"/>
                  </a:cubicBezTo>
                  <a:close/>
                  <a:moveTo>
                    <a:pt x="4269740" y="46990"/>
                  </a:moveTo>
                  <a:cubicBezTo>
                    <a:pt x="4269740" y="22859"/>
                    <a:pt x="4290060" y="2540"/>
                    <a:pt x="4314190" y="2540"/>
                  </a:cubicBezTo>
                  <a:cubicBezTo>
                    <a:pt x="4338320" y="2540"/>
                    <a:pt x="4358640" y="22859"/>
                    <a:pt x="4358640" y="46990"/>
                  </a:cubicBezTo>
                  <a:cubicBezTo>
                    <a:pt x="4358640" y="71120"/>
                    <a:pt x="4338320" y="91440"/>
                    <a:pt x="4314190" y="91440"/>
                  </a:cubicBezTo>
                  <a:cubicBezTo>
                    <a:pt x="4288790" y="91440"/>
                    <a:pt x="4269740" y="71120"/>
                    <a:pt x="4269740" y="46990"/>
                  </a:cubicBezTo>
                  <a:close/>
                  <a:moveTo>
                    <a:pt x="4091940" y="46990"/>
                  </a:moveTo>
                  <a:cubicBezTo>
                    <a:pt x="4091940" y="22859"/>
                    <a:pt x="4110990" y="2540"/>
                    <a:pt x="4136390" y="2540"/>
                  </a:cubicBezTo>
                  <a:cubicBezTo>
                    <a:pt x="4160520" y="2540"/>
                    <a:pt x="4179570" y="22859"/>
                    <a:pt x="4179570" y="46990"/>
                  </a:cubicBezTo>
                  <a:cubicBezTo>
                    <a:pt x="4179570" y="71120"/>
                    <a:pt x="4160520" y="91440"/>
                    <a:pt x="4136390" y="91440"/>
                  </a:cubicBezTo>
                  <a:cubicBezTo>
                    <a:pt x="4110990" y="91440"/>
                    <a:pt x="4091940" y="71120"/>
                    <a:pt x="4091940" y="46990"/>
                  </a:cubicBezTo>
                  <a:close/>
                  <a:moveTo>
                    <a:pt x="3914140" y="46990"/>
                  </a:moveTo>
                  <a:cubicBezTo>
                    <a:pt x="3914140" y="22859"/>
                    <a:pt x="3934460" y="2540"/>
                    <a:pt x="3958590" y="2540"/>
                  </a:cubicBezTo>
                  <a:cubicBezTo>
                    <a:pt x="3982720" y="2540"/>
                    <a:pt x="4003040" y="22859"/>
                    <a:pt x="4003040" y="46990"/>
                  </a:cubicBezTo>
                  <a:cubicBezTo>
                    <a:pt x="4003040" y="71120"/>
                    <a:pt x="3982720" y="91440"/>
                    <a:pt x="3958590" y="91440"/>
                  </a:cubicBezTo>
                  <a:cubicBezTo>
                    <a:pt x="3933190" y="91440"/>
                    <a:pt x="3914140" y="71120"/>
                    <a:pt x="3914140" y="46990"/>
                  </a:cubicBezTo>
                  <a:close/>
                  <a:moveTo>
                    <a:pt x="3736340" y="46990"/>
                  </a:moveTo>
                  <a:cubicBezTo>
                    <a:pt x="3736340" y="22859"/>
                    <a:pt x="3756660" y="2540"/>
                    <a:pt x="3780790" y="2540"/>
                  </a:cubicBezTo>
                  <a:cubicBezTo>
                    <a:pt x="3804920" y="2540"/>
                    <a:pt x="3825240" y="22859"/>
                    <a:pt x="3825240" y="46990"/>
                  </a:cubicBezTo>
                  <a:cubicBezTo>
                    <a:pt x="3825240" y="71120"/>
                    <a:pt x="3804920" y="91440"/>
                    <a:pt x="3780790" y="91440"/>
                  </a:cubicBezTo>
                  <a:cubicBezTo>
                    <a:pt x="3755390" y="91440"/>
                    <a:pt x="3736340" y="71120"/>
                    <a:pt x="3736340" y="46990"/>
                  </a:cubicBezTo>
                  <a:close/>
                  <a:moveTo>
                    <a:pt x="3557270" y="46990"/>
                  </a:moveTo>
                  <a:cubicBezTo>
                    <a:pt x="3557270" y="22859"/>
                    <a:pt x="3577590" y="2540"/>
                    <a:pt x="3601720" y="2540"/>
                  </a:cubicBezTo>
                  <a:cubicBezTo>
                    <a:pt x="3625850" y="2540"/>
                    <a:pt x="3646170" y="22859"/>
                    <a:pt x="3646170" y="46990"/>
                  </a:cubicBezTo>
                  <a:cubicBezTo>
                    <a:pt x="3646170" y="71120"/>
                    <a:pt x="3625850" y="91440"/>
                    <a:pt x="3601720" y="91440"/>
                  </a:cubicBezTo>
                  <a:cubicBezTo>
                    <a:pt x="3577590" y="91440"/>
                    <a:pt x="3557270" y="71120"/>
                    <a:pt x="3557270" y="46990"/>
                  </a:cubicBezTo>
                  <a:close/>
                  <a:moveTo>
                    <a:pt x="3380740" y="46990"/>
                  </a:moveTo>
                  <a:cubicBezTo>
                    <a:pt x="3380740" y="22859"/>
                    <a:pt x="3399790" y="2540"/>
                    <a:pt x="3425190" y="2540"/>
                  </a:cubicBezTo>
                  <a:cubicBezTo>
                    <a:pt x="3449320" y="2540"/>
                    <a:pt x="3468370" y="22859"/>
                    <a:pt x="3468370" y="46990"/>
                  </a:cubicBezTo>
                  <a:cubicBezTo>
                    <a:pt x="3468370" y="71120"/>
                    <a:pt x="3449320" y="91440"/>
                    <a:pt x="3425190" y="91440"/>
                  </a:cubicBezTo>
                  <a:cubicBezTo>
                    <a:pt x="3399790" y="91440"/>
                    <a:pt x="3380740" y="71120"/>
                    <a:pt x="3380740" y="46990"/>
                  </a:cubicBezTo>
                  <a:close/>
                  <a:moveTo>
                    <a:pt x="3201670" y="46990"/>
                  </a:moveTo>
                  <a:cubicBezTo>
                    <a:pt x="3201670" y="22859"/>
                    <a:pt x="3220720" y="2540"/>
                    <a:pt x="3246120" y="2540"/>
                  </a:cubicBezTo>
                  <a:cubicBezTo>
                    <a:pt x="3270250" y="2540"/>
                    <a:pt x="3289300" y="22859"/>
                    <a:pt x="3289300" y="46990"/>
                  </a:cubicBezTo>
                  <a:cubicBezTo>
                    <a:pt x="3289300" y="71120"/>
                    <a:pt x="3270250" y="91440"/>
                    <a:pt x="3246120" y="91440"/>
                  </a:cubicBezTo>
                  <a:cubicBezTo>
                    <a:pt x="3221990" y="91440"/>
                    <a:pt x="3201670" y="71120"/>
                    <a:pt x="3201670" y="46990"/>
                  </a:cubicBezTo>
                  <a:close/>
                  <a:moveTo>
                    <a:pt x="3023870" y="46990"/>
                  </a:moveTo>
                  <a:cubicBezTo>
                    <a:pt x="3023870" y="22859"/>
                    <a:pt x="3044190" y="2540"/>
                    <a:pt x="3068320" y="2540"/>
                  </a:cubicBezTo>
                  <a:cubicBezTo>
                    <a:pt x="3092450" y="2540"/>
                    <a:pt x="3112770" y="22859"/>
                    <a:pt x="3112770" y="46990"/>
                  </a:cubicBezTo>
                  <a:cubicBezTo>
                    <a:pt x="3112770" y="71120"/>
                    <a:pt x="3092450" y="91440"/>
                    <a:pt x="3068320" y="91440"/>
                  </a:cubicBezTo>
                  <a:cubicBezTo>
                    <a:pt x="3044190" y="91440"/>
                    <a:pt x="3023870" y="71120"/>
                    <a:pt x="3023870" y="46990"/>
                  </a:cubicBezTo>
                  <a:close/>
                  <a:moveTo>
                    <a:pt x="2846070" y="46990"/>
                  </a:moveTo>
                  <a:cubicBezTo>
                    <a:pt x="2846070" y="22859"/>
                    <a:pt x="2866390" y="2540"/>
                    <a:pt x="2890520" y="2540"/>
                  </a:cubicBezTo>
                  <a:cubicBezTo>
                    <a:pt x="2914650" y="2540"/>
                    <a:pt x="2934970" y="22859"/>
                    <a:pt x="2934970" y="46990"/>
                  </a:cubicBezTo>
                  <a:cubicBezTo>
                    <a:pt x="2934970" y="71120"/>
                    <a:pt x="2914650" y="91440"/>
                    <a:pt x="2890520" y="91440"/>
                  </a:cubicBezTo>
                  <a:cubicBezTo>
                    <a:pt x="2866390" y="91440"/>
                    <a:pt x="2846070" y="71120"/>
                    <a:pt x="2846070" y="46990"/>
                  </a:cubicBezTo>
                  <a:close/>
                  <a:moveTo>
                    <a:pt x="2668270" y="46990"/>
                  </a:moveTo>
                  <a:cubicBezTo>
                    <a:pt x="2668270" y="22859"/>
                    <a:pt x="2687320" y="2540"/>
                    <a:pt x="2711450" y="2540"/>
                  </a:cubicBezTo>
                  <a:cubicBezTo>
                    <a:pt x="2735580" y="2540"/>
                    <a:pt x="2755900" y="22859"/>
                    <a:pt x="2755900" y="46990"/>
                  </a:cubicBezTo>
                  <a:cubicBezTo>
                    <a:pt x="2755900" y="71120"/>
                    <a:pt x="2735580" y="91440"/>
                    <a:pt x="2711450" y="91440"/>
                  </a:cubicBezTo>
                  <a:cubicBezTo>
                    <a:pt x="2688590" y="91440"/>
                    <a:pt x="2668270" y="71120"/>
                    <a:pt x="2668270" y="46990"/>
                  </a:cubicBezTo>
                  <a:close/>
                  <a:moveTo>
                    <a:pt x="2490470" y="46990"/>
                  </a:moveTo>
                  <a:cubicBezTo>
                    <a:pt x="2490470" y="22859"/>
                    <a:pt x="2509520" y="2540"/>
                    <a:pt x="2533650" y="2540"/>
                  </a:cubicBezTo>
                  <a:cubicBezTo>
                    <a:pt x="2559050" y="2540"/>
                    <a:pt x="2578100" y="22859"/>
                    <a:pt x="2578100" y="46990"/>
                  </a:cubicBezTo>
                  <a:cubicBezTo>
                    <a:pt x="2578100" y="71120"/>
                    <a:pt x="2559050" y="91440"/>
                    <a:pt x="2533650" y="91440"/>
                  </a:cubicBezTo>
                  <a:cubicBezTo>
                    <a:pt x="2509520" y="91440"/>
                    <a:pt x="2490470" y="71120"/>
                    <a:pt x="2490470" y="46990"/>
                  </a:cubicBezTo>
                  <a:close/>
                  <a:moveTo>
                    <a:pt x="2312670" y="46990"/>
                  </a:moveTo>
                  <a:cubicBezTo>
                    <a:pt x="2312670" y="22859"/>
                    <a:pt x="2332990" y="2540"/>
                    <a:pt x="2357120" y="2540"/>
                  </a:cubicBezTo>
                  <a:cubicBezTo>
                    <a:pt x="2381250" y="2540"/>
                    <a:pt x="2401570" y="22859"/>
                    <a:pt x="2401570" y="46990"/>
                  </a:cubicBezTo>
                  <a:cubicBezTo>
                    <a:pt x="2401570" y="71120"/>
                    <a:pt x="2381250" y="91440"/>
                    <a:pt x="2357120" y="91440"/>
                  </a:cubicBezTo>
                  <a:cubicBezTo>
                    <a:pt x="2332990" y="91440"/>
                    <a:pt x="2312670" y="71120"/>
                    <a:pt x="2312670" y="46990"/>
                  </a:cubicBezTo>
                  <a:close/>
                  <a:moveTo>
                    <a:pt x="2134870" y="46990"/>
                  </a:moveTo>
                  <a:cubicBezTo>
                    <a:pt x="2134870" y="22859"/>
                    <a:pt x="2155190" y="2540"/>
                    <a:pt x="2179320" y="2540"/>
                  </a:cubicBezTo>
                  <a:cubicBezTo>
                    <a:pt x="2203450" y="2540"/>
                    <a:pt x="2223770" y="22859"/>
                    <a:pt x="2223770" y="46990"/>
                  </a:cubicBezTo>
                  <a:cubicBezTo>
                    <a:pt x="2223770" y="71120"/>
                    <a:pt x="2203450" y="91440"/>
                    <a:pt x="2179320" y="91440"/>
                  </a:cubicBezTo>
                  <a:cubicBezTo>
                    <a:pt x="2153920" y="91440"/>
                    <a:pt x="2134870" y="71120"/>
                    <a:pt x="2134870" y="46990"/>
                  </a:cubicBezTo>
                  <a:close/>
                  <a:moveTo>
                    <a:pt x="1957070" y="46990"/>
                  </a:moveTo>
                  <a:cubicBezTo>
                    <a:pt x="1957070" y="22859"/>
                    <a:pt x="1977390" y="2540"/>
                    <a:pt x="2001520" y="2540"/>
                  </a:cubicBezTo>
                  <a:cubicBezTo>
                    <a:pt x="2025650" y="2540"/>
                    <a:pt x="2045970" y="22859"/>
                    <a:pt x="2045970" y="46990"/>
                  </a:cubicBezTo>
                  <a:cubicBezTo>
                    <a:pt x="2045970" y="71120"/>
                    <a:pt x="2025650" y="91440"/>
                    <a:pt x="2001520" y="91440"/>
                  </a:cubicBezTo>
                  <a:cubicBezTo>
                    <a:pt x="1976120" y="91440"/>
                    <a:pt x="1957070" y="71120"/>
                    <a:pt x="1957070" y="46990"/>
                  </a:cubicBezTo>
                  <a:close/>
                  <a:moveTo>
                    <a:pt x="1779270" y="46990"/>
                  </a:moveTo>
                  <a:cubicBezTo>
                    <a:pt x="1779270" y="22859"/>
                    <a:pt x="1798320" y="2540"/>
                    <a:pt x="1822450" y="2540"/>
                  </a:cubicBezTo>
                  <a:cubicBezTo>
                    <a:pt x="1846580" y="2540"/>
                    <a:pt x="1866900" y="22859"/>
                    <a:pt x="1866900" y="46990"/>
                  </a:cubicBezTo>
                  <a:cubicBezTo>
                    <a:pt x="1866900" y="71120"/>
                    <a:pt x="1846580" y="91440"/>
                    <a:pt x="1822450" y="91440"/>
                  </a:cubicBezTo>
                  <a:cubicBezTo>
                    <a:pt x="1798320" y="91440"/>
                    <a:pt x="1779270" y="71120"/>
                    <a:pt x="1779270" y="46990"/>
                  </a:cubicBezTo>
                  <a:close/>
                  <a:moveTo>
                    <a:pt x="1601470" y="46990"/>
                  </a:moveTo>
                  <a:cubicBezTo>
                    <a:pt x="1601470" y="22859"/>
                    <a:pt x="1621790" y="2540"/>
                    <a:pt x="1645920" y="2540"/>
                  </a:cubicBezTo>
                  <a:cubicBezTo>
                    <a:pt x="1670050" y="2540"/>
                    <a:pt x="1690370" y="22859"/>
                    <a:pt x="1690370" y="46990"/>
                  </a:cubicBezTo>
                  <a:cubicBezTo>
                    <a:pt x="1690370" y="71120"/>
                    <a:pt x="1670050" y="91440"/>
                    <a:pt x="1645920" y="91440"/>
                  </a:cubicBezTo>
                  <a:cubicBezTo>
                    <a:pt x="1620520" y="91440"/>
                    <a:pt x="1601470" y="71120"/>
                    <a:pt x="1601470" y="46990"/>
                  </a:cubicBezTo>
                  <a:close/>
                  <a:moveTo>
                    <a:pt x="1422400" y="46990"/>
                  </a:moveTo>
                  <a:cubicBezTo>
                    <a:pt x="1422400" y="22859"/>
                    <a:pt x="1442720" y="2540"/>
                    <a:pt x="1466850" y="2540"/>
                  </a:cubicBezTo>
                  <a:cubicBezTo>
                    <a:pt x="1490980" y="2540"/>
                    <a:pt x="1511300" y="22859"/>
                    <a:pt x="1511300" y="46990"/>
                  </a:cubicBezTo>
                  <a:cubicBezTo>
                    <a:pt x="1511300" y="71120"/>
                    <a:pt x="1490980" y="91440"/>
                    <a:pt x="1466850" y="91440"/>
                  </a:cubicBezTo>
                  <a:cubicBezTo>
                    <a:pt x="1442720" y="91440"/>
                    <a:pt x="1422400" y="71120"/>
                    <a:pt x="1422400" y="46990"/>
                  </a:cubicBezTo>
                  <a:close/>
                  <a:moveTo>
                    <a:pt x="1244600" y="46990"/>
                  </a:moveTo>
                  <a:cubicBezTo>
                    <a:pt x="1244600" y="22859"/>
                    <a:pt x="1264920" y="2540"/>
                    <a:pt x="1289050" y="2540"/>
                  </a:cubicBezTo>
                  <a:cubicBezTo>
                    <a:pt x="1313180" y="2540"/>
                    <a:pt x="1333500" y="22859"/>
                    <a:pt x="1333500" y="46990"/>
                  </a:cubicBezTo>
                  <a:cubicBezTo>
                    <a:pt x="1333500" y="71120"/>
                    <a:pt x="1313180" y="91440"/>
                    <a:pt x="1289050" y="91440"/>
                  </a:cubicBezTo>
                  <a:cubicBezTo>
                    <a:pt x="1264920" y="91440"/>
                    <a:pt x="1244600" y="71120"/>
                    <a:pt x="1244600" y="46990"/>
                  </a:cubicBezTo>
                  <a:close/>
                  <a:moveTo>
                    <a:pt x="1066800" y="46990"/>
                  </a:moveTo>
                  <a:cubicBezTo>
                    <a:pt x="1066800" y="22859"/>
                    <a:pt x="1087120" y="2540"/>
                    <a:pt x="1111250" y="2540"/>
                  </a:cubicBezTo>
                  <a:cubicBezTo>
                    <a:pt x="1135380" y="2540"/>
                    <a:pt x="1155700" y="22859"/>
                    <a:pt x="1155700" y="46990"/>
                  </a:cubicBezTo>
                  <a:cubicBezTo>
                    <a:pt x="1155700" y="71120"/>
                    <a:pt x="1135380" y="91440"/>
                    <a:pt x="1111250" y="91440"/>
                  </a:cubicBezTo>
                  <a:cubicBezTo>
                    <a:pt x="1087120" y="91440"/>
                    <a:pt x="1066800" y="71120"/>
                    <a:pt x="1066800" y="46990"/>
                  </a:cubicBezTo>
                  <a:close/>
                  <a:moveTo>
                    <a:pt x="889000" y="46990"/>
                  </a:moveTo>
                  <a:cubicBezTo>
                    <a:pt x="889000" y="22859"/>
                    <a:pt x="908050" y="2540"/>
                    <a:pt x="933450" y="2540"/>
                  </a:cubicBezTo>
                  <a:cubicBezTo>
                    <a:pt x="957580" y="2540"/>
                    <a:pt x="977900" y="22859"/>
                    <a:pt x="977900" y="46990"/>
                  </a:cubicBezTo>
                  <a:cubicBezTo>
                    <a:pt x="977900" y="71120"/>
                    <a:pt x="957580" y="91440"/>
                    <a:pt x="933450" y="91440"/>
                  </a:cubicBezTo>
                  <a:cubicBezTo>
                    <a:pt x="909320" y="91440"/>
                    <a:pt x="889000" y="71120"/>
                    <a:pt x="889000" y="46990"/>
                  </a:cubicBezTo>
                  <a:close/>
                  <a:moveTo>
                    <a:pt x="711200" y="46990"/>
                  </a:moveTo>
                  <a:cubicBezTo>
                    <a:pt x="711200" y="22859"/>
                    <a:pt x="731520" y="2540"/>
                    <a:pt x="755650" y="2540"/>
                  </a:cubicBezTo>
                  <a:cubicBezTo>
                    <a:pt x="779780" y="2540"/>
                    <a:pt x="800100" y="22859"/>
                    <a:pt x="800100" y="46990"/>
                  </a:cubicBezTo>
                  <a:cubicBezTo>
                    <a:pt x="800100" y="71120"/>
                    <a:pt x="779780" y="91440"/>
                    <a:pt x="755650" y="91440"/>
                  </a:cubicBezTo>
                  <a:cubicBezTo>
                    <a:pt x="731520" y="91440"/>
                    <a:pt x="711200" y="71120"/>
                    <a:pt x="711200" y="46990"/>
                  </a:cubicBezTo>
                  <a:close/>
                  <a:moveTo>
                    <a:pt x="533400" y="46990"/>
                  </a:moveTo>
                  <a:cubicBezTo>
                    <a:pt x="533400" y="22859"/>
                    <a:pt x="553720" y="2540"/>
                    <a:pt x="577850" y="2540"/>
                  </a:cubicBezTo>
                  <a:cubicBezTo>
                    <a:pt x="601980" y="2540"/>
                    <a:pt x="622300" y="22859"/>
                    <a:pt x="622300" y="46990"/>
                  </a:cubicBezTo>
                  <a:cubicBezTo>
                    <a:pt x="622300" y="71120"/>
                    <a:pt x="601980" y="91440"/>
                    <a:pt x="577850" y="91440"/>
                  </a:cubicBezTo>
                  <a:cubicBezTo>
                    <a:pt x="553720" y="91440"/>
                    <a:pt x="533400" y="71120"/>
                    <a:pt x="533400" y="46990"/>
                  </a:cubicBezTo>
                  <a:close/>
                  <a:moveTo>
                    <a:pt x="355600" y="46990"/>
                  </a:moveTo>
                  <a:cubicBezTo>
                    <a:pt x="355600" y="22859"/>
                    <a:pt x="375920" y="2540"/>
                    <a:pt x="400050" y="2540"/>
                  </a:cubicBezTo>
                  <a:cubicBezTo>
                    <a:pt x="424180" y="2540"/>
                    <a:pt x="444500" y="22859"/>
                    <a:pt x="444500" y="46990"/>
                  </a:cubicBezTo>
                  <a:cubicBezTo>
                    <a:pt x="444500" y="71120"/>
                    <a:pt x="424180" y="91440"/>
                    <a:pt x="400050" y="91440"/>
                  </a:cubicBezTo>
                  <a:cubicBezTo>
                    <a:pt x="374650" y="91440"/>
                    <a:pt x="355600" y="71120"/>
                    <a:pt x="355600" y="46990"/>
                  </a:cubicBezTo>
                  <a:close/>
                  <a:moveTo>
                    <a:pt x="177800" y="46990"/>
                  </a:moveTo>
                  <a:cubicBezTo>
                    <a:pt x="177800" y="22859"/>
                    <a:pt x="196850" y="2540"/>
                    <a:pt x="222250" y="2540"/>
                  </a:cubicBezTo>
                  <a:cubicBezTo>
                    <a:pt x="246380" y="2540"/>
                    <a:pt x="265430" y="22859"/>
                    <a:pt x="265430" y="46990"/>
                  </a:cubicBezTo>
                  <a:cubicBezTo>
                    <a:pt x="265430" y="71120"/>
                    <a:pt x="246380" y="91440"/>
                    <a:pt x="222250" y="91440"/>
                  </a:cubicBezTo>
                  <a:cubicBezTo>
                    <a:pt x="196850" y="91440"/>
                    <a:pt x="177800" y="71120"/>
                    <a:pt x="177800" y="46990"/>
                  </a:cubicBezTo>
                  <a:close/>
                  <a:moveTo>
                    <a:pt x="6092190" y="91440"/>
                  </a:moveTo>
                  <a:cubicBezTo>
                    <a:pt x="6080760" y="91440"/>
                    <a:pt x="6069330" y="86359"/>
                    <a:pt x="6060440" y="78740"/>
                  </a:cubicBezTo>
                  <a:cubicBezTo>
                    <a:pt x="6052820" y="71120"/>
                    <a:pt x="6047740" y="59690"/>
                    <a:pt x="6047740" y="46990"/>
                  </a:cubicBezTo>
                  <a:cubicBezTo>
                    <a:pt x="6047740" y="35559"/>
                    <a:pt x="6052820" y="24130"/>
                    <a:pt x="6060440" y="16509"/>
                  </a:cubicBezTo>
                  <a:cubicBezTo>
                    <a:pt x="6076950" y="0"/>
                    <a:pt x="6106160" y="0"/>
                    <a:pt x="6122670" y="16509"/>
                  </a:cubicBezTo>
                  <a:cubicBezTo>
                    <a:pt x="6130290" y="24129"/>
                    <a:pt x="6135370" y="35559"/>
                    <a:pt x="6135370" y="46990"/>
                  </a:cubicBezTo>
                  <a:cubicBezTo>
                    <a:pt x="6135370" y="58420"/>
                    <a:pt x="6130290" y="69850"/>
                    <a:pt x="6122670" y="78740"/>
                  </a:cubicBezTo>
                  <a:cubicBezTo>
                    <a:pt x="6115050" y="86359"/>
                    <a:pt x="6104890" y="91440"/>
                    <a:pt x="6092190" y="91440"/>
                  </a:cubicBez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n-NZ"/>
            </a:p>
          </p:txBody>
        </p:sp>
      </p:grpSp>
      <p:sp>
        <p:nvSpPr>
          <p:cNvPr id="16" name="Freeform 16"/>
          <p:cNvSpPr/>
          <p:nvPr/>
        </p:nvSpPr>
        <p:spPr>
          <a:xfrm>
            <a:off x="8006044" y="5020292"/>
            <a:ext cx="3638872" cy="3638872"/>
          </a:xfrm>
          <a:custGeom>
            <a:avLst/>
            <a:gdLst/>
            <a:ahLst/>
            <a:cxnLst/>
            <a:rect l="l" t="t" r="r" b="b"/>
            <a:pathLst>
              <a:path w="3638872" h="3638872">
                <a:moveTo>
                  <a:pt x="0" y="0"/>
                </a:moveTo>
                <a:lnTo>
                  <a:pt x="3638871" y="0"/>
                </a:lnTo>
                <a:lnTo>
                  <a:pt x="3638871" y="3638872"/>
                </a:lnTo>
                <a:lnTo>
                  <a:pt x="0" y="36388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17" name="Freeform 17"/>
          <p:cNvSpPr/>
          <p:nvPr/>
        </p:nvSpPr>
        <p:spPr>
          <a:xfrm rot="-807989" flipV="1">
            <a:off x="5040978" y="4813155"/>
            <a:ext cx="1982057" cy="2537033"/>
          </a:xfrm>
          <a:custGeom>
            <a:avLst/>
            <a:gdLst/>
            <a:ahLst/>
            <a:cxnLst/>
            <a:rect l="l" t="t" r="r" b="b"/>
            <a:pathLst>
              <a:path w="1982057" h="2537033">
                <a:moveTo>
                  <a:pt x="0" y="2537033"/>
                </a:moveTo>
                <a:lnTo>
                  <a:pt x="1982057" y="2537033"/>
                </a:lnTo>
                <a:lnTo>
                  <a:pt x="1982057" y="0"/>
                </a:lnTo>
                <a:lnTo>
                  <a:pt x="0" y="0"/>
                </a:lnTo>
                <a:lnTo>
                  <a:pt x="0" y="253703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18" name="Freeform 18"/>
          <p:cNvSpPr/>
          <p:nvPr/>
        </p:nvSpPr>
        <p:spPr>
          <a:xfrm>
            <a:off x="7643621" y="4283309"/>
            <a:ext cx="4363717" cy="4660846"/>
          </a:xfrm>
          <a:custGeom>
            <a:avLst/>
            <a:gdLst/>
            <a:ahLst/>
            <a:cxnLst/>
            <a:rect l="l" t="t" r="r" b="b"/>
            <a:pathLst>
              <a:path w="4363717" h="4660846">
                <a:moveTo>
                  <a:pt x="0" y="0"/>
                </a:moveTo>
                <a:lnTo>
                  <a:pt x="4363717" y="0"/>
                </a:lnTo>
                <a:lnTo>
                  <a:pt x="4363717" y="4660845"/>
                </a:lnTo>
                <a:lnTo>
                  <a:pt x="0" y="4660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pic>
        <p:nvPicPr>
          <p:cNvPr id="19" name="Picture 18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005F41D0-2952-7E20-F842-88CC8D34B7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252" y="131037"/>
            <a:ext cx="3548238" cy="754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5CC731-F116-44D4-C803-CF812EF91338}"/>
              </a:ext>
            </a:extLst>
          </p:cNvPr>
          <p:cNvSpPr txBox="1"/>
          <p:nvPr/>
        </p:nvSpPr>
        <p:spPr>
          <a:xfrm>
            <a:off x="11430000" y="277204"/>
            <a:ext cx="3061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SUPPORTED BY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83858" y="3201562"/>
            <a:ext cx="12920283" cy="2750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4"/>
              </a:lnSpc>
              <a:spcBef>
                <a:spcPct val="0"/>
              </a:spcBef>
            </a:pPr>
            <a:r>
              <a:rPr lang="en-US" sz="5458">
                <a:solidFill>
                  <a:srgbClr val="7ED957"/>
                </a:solidFill>
                <a:latin typeface="Anton"/>
                <a:ea typeface="Anton"/>
                <a:cs typeface="Anton"/>
                <a:sym typeface="Anton"/>
              </a:rPr>
              <a:t> If you would like to know more about the safety net and what it means to be a Host Home contact Josh on</a:t>
            </a:r>
          </a:p>
        </p:txBody>
      </p:sp>
      <p:sp>
        <p:nvSpPr>
          <p:cNvPr id="3" name="Freeform 3"/>
          <p:cNvSpPr/>
          <p:nvPr/>
        </p:nvSpPr>
        <p:spPr>
          <a:xfrm>
            <a:off x="14261203" y="-791267"/>
            <a:ext cx="4927748" cy="4927748"/>
          </a:xfrm>
          <a:custGeom>
            <a:avLst/>
            <a:gdLst/>
            <a:ahLst/>
            <a:cxnLst/>
            <a:rect l="l" t="t" r="r" b="b"/>
            <a:pathLst>
              <a:path w="4927748" h="4927748">
                <a:moveTo>
                  <a:pt x="0" y="0"/>
                </a:moveTo>
                <a:lnTo>
                  <a:pt x="4927748" y="0"/>
                </a:lnTo>
                <a:lnTo>
                  <a:pt x="4927748" y="4927748"/>
                </a:lnTo>
                <a:lnTo>
                  <a:pt x="0" y="49277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TextBox 4"/>
          <p:cNvSpPr txBox="1"/>
          <p:nvPr/>
        </p:nvSpPr>
        <p:spPr>
          <a:xfrm>
            <a:off x="1331361" y="6610231"/>
            <a:ext cx="15625278" cy="1582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7"/>
              </a:lnSpc>
            </a:pPr>
            <a:r>
              <a:rPr lang="en-US" sz="4699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joshua@masseycommunitytrust.org</a:t>
            </a:r>
          </a:p>
          <a:p>
            <a:pPr algn="ctr">
              <a:lnSpc>
                <a:spcPts val="6431"/>
              </a:lnSpc>
              <a:spcBef>
                <a:spcPct val="0"/>
              </a:spcBef>
            </a:pPr>
            <a:r>
              <a:rPr lang="en-US" sz="4799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020 405 24835</a:t>
            </a:r>
          </a:p>
        </p:txBody>
      </p:sp>
      <p:sp>
        <p:nvSpPr>
          <p:cNvPr id="5" name="AutoShape 5"/>
          <p:cNvSpPr/>
          <p:nvPr/>
        </p:nvSpPr>
        <p:spPr>
          <a:xfrm>
            <a:off x="4436644" y="6314956"/>
            <a:ext cx="9414712" cy="0"/>
          </a:xfrm>
          <a:prstGeom prst="line">
            <a:avLst/>
          </a:prstGeom>
          <a:ln w="38100" cap="flat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/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9A738C38-625F-86E6-B031-F1D1C5CADEF8}"/>
              </a:ext>
            </a:extLst>
          </p:cNvPr>
          <p:cNvSpPr/>
          <p:nvPr/>
        </p:nvSpPr>
        <p:spPr>
          <a:xfrm>
            <a:off x="15925800" y="8192651"/>
            <a:ext cx="1938508" cy="1819436"/>
          </a:xfrm>
          <a:custGeom>
            <a:avLst/>
            <a:gdLst/>
            <a:ahLst/>
            <a:cxnLst/>
            <a:rect l="l" t="t" r="r" b="b"/>
            <a:pathLst>
              <a:path w="3638872" h="3638872">
                <a:moveTo>
                  <a:pt x="0" y="0"/>
                </a:moveTo>
                <a:lnTo>
                  <a:pt x="3638871" y="0"/>
                </a:lnTo>
                <a:lnTo>
                  <a:pt x="3638871" y="3638872"/>
                </a:lnTo>
                <a:lnTo>
                  <a:pt x="0" y="36388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3400" y="571709"/>
            <a:ext cx="10879252" cy="9143582"/>
          </a:xfrm>
          <a:custGeom>
            <a:avLst/>
            <a:gdLst/>
            <a:ahLst/>
            <a:cxnLst/>
            <a:rect l="l" t="t" r="r" b="b"/>
            <a:pathLst>
              <a:path w="10879252" h="9143582">
                <a:moveTo>
                  <a:pt x="0" y="0"/>
                </a:moveTo>
                <a:lnTo>
                  <a:pt x="10879252" y="0"/>
                </a:lnTo>
                <a:lnTo>
                  <a:pt x="10879252" y="9143582"/>
                </a:lnTo>
                <a:lnTo>
                  <a:pt x="0" y="9143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NZ" dirty="0"/>
          </a:p>
        </p:txBody>
      </p:sp>
      <p:sp>
        <p:nvSpPr>
          <p:cNvPr id="3" name="Freeform 3"/>
          <p:cNvSpPr/>
          <p:nvPr/>
        </p:nvSpPr>
        <p:spPr>
          <a:xfrm>
            <a:off x="10753252" y="1675197"/>
            <a:ext cx="5824733" cy="5824733"/>
          </a:xfrm>
          <a:custGeom>
            <a:avLst/>
            <a:gdLst/>
            <a:ahLst/>
            <a:cxnLst/>
            <a:rect l="l" t="t" r="r" b="b"/>
            <a:pathLst>
              <a:path w="5824733" h="5824733">
                <a:moveTo>
                  <a:pt x="0" y="0"/>
                </a:moveTo>
                <a:lnTo>
                  <a:pt x="5824733" y="0"/>
                </a:lnTo>
                <a:lnTo>
                  <a:pt x="5824733" y="5824733"/>
                </a:lnTo>
                <a:lnTo>
                  <a:pt x="0" y="58247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pic>
        <p:nvPicPr>
          <p:cNvPr id="4" name="Picture 3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B61AA5EF-CE49-8C76-12CA-77BBBD036E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252" y="131037"/>
            <a:ext cx="3548238" cy="754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3B753C-D727-7AA8-82C3-422234F493F0}"/>
              </a:ext>
            </a:extLst>
          </p:cNvPr>
          <p:cNvSpPr txBox="1"/>
          <p:nvPr/>
        </p:nvSpPr>
        <p:spPr>
          <a:xfrm>
            <a:off x="11430000" y="277204"/>
            <a:ext cx="3061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SUPPORTED BY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76E46-8993-3FF3-FC72-DEBBC5B66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D21E6CA-9255-DC0A-BE8E-1E737DE0CC0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n-NZ"/>
          </a:p>
        </p:txBody>
      </p:sp>
      <p:pic>
        <p:nvPicPr>
          <p:cNvPr id="7" name="Picture 6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242E25F0-DE6F-EE6D-067B-00959BA9C9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0" y="469054"/>
            <a:ext cx="3548238" cy="754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ACC62A-6E46-3396-8ADC-92FC92018133}"/>
              </a:ext>
            </a:extLst>
          </p:cNvPr>
          <p:cNvSpPr txBox="1"/>
          <p:nvPr/>
        </p:nvSpPr>
        <p:spPr>
          <a:xfrm>
            <a:off x="11110748" y="615221"/>
            <a:ext cx="3061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SUPPORTED BY</a:t>
            </a:r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4D16257-9967-F7E0-61C1-E90BDF162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809" y="4213232"/>
            <a:ext cx="6537659" cy="2664320"/>
          </a:xfrm>
          <a:prstGeom prst="rect">
            <a:avLst/>
          </a:prstGeom>
        </p:spPr>
      </p:pic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FB0AA3C2-1C0E-07D7-DD4F-A0F3913867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277" y="5143500"/>
            <a:ext cx="3548238" cy="81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6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47 0.02253 L -0.3803 0.27716 " pathEditMode="relative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32425" y="995362"/>
            <a:ext cx="16060434" cy="0"/>
          </a:xfrm>
          <a:prstGeom prst="line">
            <a:avLst/>
          </a:prstGeom>
          <a:ln w="123825" cap="rnd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/>
          </a:p>
        </p:txBody>
      </p:sp>
      <p:sp>
        <p:nvSpPr>
          <p:cNvPr id="3" name="AutoShape 3"/>
          <p:cNvSpPr/>
          <p:nvPr/>
        </p:nvSpPr>
        <p:spPr>
          <a:xfrm>
            <a:off x="1122900" y="9248775"/>
            <a:ext cx="14603752" cy="0"/>
          </a:xfrm>
          <a:prstGeom prst="line">
            <a:avLst/>
          </a:prstGeom>
          <a:ln w="123825" cap="rnd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/>
          </a:p>
        </p:txBody>
      </p:sp>
      <p:sp>
        <p:nvSpPr>
          <p:cNvPr id="4" name="AutoShape 4"/>
          <p:cNvSpPr/>
          <p:nvPr/>
        </p:nvSpPr>
        <p:spPr>
          <a:xfrm flipH="1" flipV="1">
            <a:off x="1122900" y="1016833"/>
            <a:ext cx="0" cy="8200474"/>
          </a:xfrm>
          <a:prstGeom prst="line">
            <a:avLst/>
          </a:prstGeom>
          <a:ln w="123825" cap="rnd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/>
          </a:p>
        </p:txBody>
      </p:sp>
      <p:sp>
        <p:nvSpPr>
          <p:cNvPr id="5" name="AutoShape 5"/>
          <p:cNvSpPr/>
          <p:nvPr/>
        </p:nvSpPr>
        <p:spPr>
          <a:xfrm flipV="1">
            <a:off x="17192859" y="1016833"/>
            <a:ext cx="0" cy="8231941"/>
          </a:xfrm>
          <a:prstGeom prst="line">
            <a:avLst/>
          </a:prstGeom>
          <a:ln w="123825" cap="rnd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/>
          </a:p>
        </p:txBody>
      </p:sp>
      <p:sp>
        <p:nvSpPr>
          <p:cNvPr id="6" name="TextBox 6"/>
          <p:cNvSpPr txBox="1"/>
          <p:nvPr/>
        </p:nvSpPr>
        <p:spPr>
          <a:xfrm>
            <a:off x="1642160" y="1426735"/>
            <a:ext cx="10303224" cy="1081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76"/>
              </a:lnSpc>
            </a:pPr>
            <a:r>
              <a:rPr lang="en-US" sz="7200">
                <a:solidFill>
                  <a:srgbClr val="7ED957"/>
                </a:solidFill>
                <a:latin typeface="Telegraf"/>
                <a:ea typeface="Telegraf"/>
                <a:cs typeface="Telegraf"/>
                <a:sym typeface="Telegraf"/>
              </a:rPr>
              <a:t>References: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42160" y="3233270"/>
            <a:ext cx="14084492" cy="5133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7707" lvl="1" indent="-343853" algn="l">
              <a:lnSpc>
                <a:spcPts val="5092"/>
              </a:lnSpc>
              <a:buFont typeface="Arial"/>
              <a:buChar char="•"/>
            </a:pPr>
            <a:r>
              <a:rPr lang="en-US" sz="3800" spc="-79">
                <a:solidFill>
                  <a:srgbClr val="FFFFFF"/>
                </a:solidFill>
                <a:latin typeface="Telegraf"/>
                <a:ea typeface="Telegraf"/>
                <a:cs typeface="Telegraf"/>
                <a:sym typeface="Telegraf"/>
              </a:rPr>
              <a:t>Oranga Tamariki - </a:t>
            </a:r>
            <a:r>
              <a:rPr lang="en-US" sz="3800" b="1" spc="-79">
                <a:solidFill>
                  <a:srgbClr val="FFFFFF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Housing (Transitions) Needs Assessment</a:t>
            </a:r>
          </a:p>
          <a:p>
            <a:pPr algn="l">
              <a:lnSpc>
                <a:spcPts val="5092"/>
              </a:lnSpc>
            </a:pPr>
            <a:endParaRPr lang="en-US" sz="3800" b="1" spc="-79">
              <a:solidFill>
                <a:srgbClr val="FFFFFF"/>
              </a:solidFill>
              <a:latin typeface="Telegraf Heavy"/>
              <a:ea typeface="Telegraf Heavy"/>
              <a:cs typeface="Telegraf Heavy"/>
              <a:sym typeface="Telegraf Heavy"/>
            </a:endParaRPr>
          </a:p>
          <a:p>
            <a:pPr marL="820422" lvl="1" indent="-410211" algn="l">
              <a:lnSpc>
                <a:spcPts val="5092"/>
              </a:lnSpc>
              <a:buFont typeface="Arial"/>
              <a:buChar char="•"/>
            </a:pPr>
            <a:r>
              <a:rPr lang="en-US" sz="3800" spc="-79">
                <a:solidFill>
                  <a:srgbClr val="FFFFFF"/>
                </a:solidFill>
                <a:latin typeface="Telegraf"/>
                <a:ea typeface="Telegraf"/>
                <a:cs typeface="Telegraf"/>
                <a:sym typeface="Telegraf"/>
              </a:rPr>
              <a:t>Youth19  Report -</a:t>
            </a:r>
            <a:r>
              <a:rPr lang="en-US" sz="3800" b="1" spc="-79">
                <a:solidFill>
                  <a:srgbClr val="FFFFFF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 Young people who have been involved with Oranga Tamariki Home and Housing </a:t>
            </a:r>
          </a:p>
          <a:p>
            <a:pPr algn="l">
              <a:lnSpc>
                <a:spcPts val="5092"/>
              </a:lnSpc>
            </a:pPr>
            <a:endParaRPr lang="en-US" sz="3800" b="1" spc="-79">
              <a:solidFill>
                <a:srgbClr val="FFFFFF"/>
              </a:solidFill>
              <a:latin typeface="Telegraf Heavy"/>
              <a:ea typeface="Telegraf Heavy"/>
              <a:cs typeface="Telegraf Heavy"/>
              <a:sym typeface="Telegraf Heavy"/>
            </a:endParaRPr>
          </a:p>
          <a:p>
            <a:pPr marL="820422" lvl="1" indent="-410211" algn="l">
              <a:lnSpc>
                <a:spcPts val="5092"/>
              </a:lnSpc>
              <a:buFont typeface="Arial"/>
              <a:buChar char="•"/>
            </a:pPr>
            <a:r>
              <a:rPr lang="en-US" sz="3800" b="1" spc="-79">
                <a:solidFill>
                  <a:srgbClr val="FFFFFF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Severe housing deprivation in Aotearoa New Zealand, 2018 </a:t>
            </a:r>
          </a:p>
        </p:txBody>
      </p:sp>
      <p:pic>
        <p:nvPicPr>
          <p:cNvPr id="8" name="Picture 7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6948A125-AAAB-A21F-63EA-B51617E8C4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252" y="131037"/>
            <a:ext cx="3548238" cy="7540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6A7EC5-F14C-6F39-8774-D1447158F0F3}"/>
              </a:ext>
            </a:extLst>
          </p:cNvPr>
          <p:cNvSpPr txBox="1"/>
          <p:nvPr/>
        </p:nvSpPr>
        <p:spPr>
          <a:xfrm>
            <a:off x="11430000" y="277204"/>
            <a:ext cx="3061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SUPPORTED BY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07A7B-5464-151E-CBAD-0A7124C5F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99ACB0A-2457-95E4-2B86-37150B007CE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DFE6AD-FCB6-E8D2-9BAF-BBB25F38ED1E}"/>
              </a:ext>
            </a:extLst>
          </p:cNvPr>
          <p:cNvSpPr txBox="1"/>
          <p:nvPr/>
        </p:nvSpPr>
        <p:spPr>
          <a:xfrm>
            <a:off x="11110748" y="615221"/>
            <a:ext cx="3061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SUPPORTED BY</a:t>
            </a:r>
          </a:p>
        </p:txBody>
      </p:sp>
      <p:pic>
        <p:nvPicPr>
          <p:cNvPr id="3" name="Picture 2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4AC25CFF-8B2F-5C6E-20E6-813894254E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039" y="3338947"/>
            <a:ext cx="3548238" cy="754001"/>
          </a:xfrm>
          <a:prstGeom prst="rect">
            <a:avLst/>
          </a:prstGeom>
        </p:spPr>
      </p:pic>
      <p:pic>
        <p:nvPicPr>
          <p:cNvPr id="13" name="Picture 12" descr="A group of people walking on a beach&#10;&#10;Description automatically generated">
            <a:extLst>
              <a:ext uri="{FF2B5EF4-FFF2-40B4-BE49-F238E27FC236}">
                <a16:creationId xmlns:a16="http://schemas.microsoft.com/office/drawing/2014/main" id="{4829DF4B-B595-9BA6-0B55-00FF531F4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62" y="1409700"/>
            <a:ext cx="17590392" cy="8683116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652A935-91E1-FDA4-2E6B-674D161C1B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346" y="-41942"/>
            <a:ext cx="3969998" cy="161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74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0A17D-592E-44C2-E38A-28D544CEC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E784A08-9739-E3CD-37A0-FBBB339B46E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78DA21-AC0E-0647-C2A3-80EFB7D63CF8}"/>
              </a:ext>
            </a:extLst>
          </p:cNvPr>
          <p:cNvSpPr txBox="1"/>
          <p:nvPr/>
        </p:nvSpPr>
        <p:spPr>
          <a:xfrm>
            <a:off x="11110748" y="615221"/>
            <a:ext cx="3061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SUPPORTED BY</a:t>
            </a:r>
          </a:p>
        </p:txBody>
      </p:sp>
      <p:pic>
        <p:nvPicPr>
          <p:cNvPr id="3" name="Picture 2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5818A5C0-B639-7DE3-F0F8-FCD68A0537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039" y="3338947"/>
            <a:ext cx="3548238" cy="754001"/>
          </a:xfrm>
          <a:prstGeom prst="rect">
            <a:avLst/>
          </a:prstGeom>
        </p:spPr>
      </p:pic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9EE9CA3-6C5E-DC38-70A5-7E73407E04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2044" y="433645"/>
            <a:ext cx="2668951" cy="614219"/>
          </a:xfrm>
          <a:prstGeom prst="rect">
            <a:avLst/>
          </a:prstGeom>
        </p:spPr>
      </p:pic>
      <p:pic>
        <p:nvPicPr>
          <p:cNvPr id="5" name="Picture 4" descr="A poster of a person in a mountain&#10;&#10;Description automatically generated with medium confidence">
            <a:extLst>
              <a:ext uri="{FF2B5EF4-FFF2-40B4-BE49-F238E27FC236}">
                <a16:creationId xmlns:a16="http://schemas.microsoft.com/office/drawing/2014/main" id="{3A0820D5-F785-88A0-28AF-C309B8732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3" y="1222367"/>
            <a:ext cx="15877852" cy="886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35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761AF-F836-AD03-D76C-068FD3C56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61ABAE0-645D-E11D-7DCE-3577A92C748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12AA2D-7571-DCA5-B6E1-0C2569223D4A}"/>
              </a:ext>
            </a:extLst>
          </p:cNvPr>
          <p:cNvSpPr txBox="1"/>
          <p:nvPr/>
        </p:nvSpPr>
        <p:spPr>
          <a:xfrm>
            <a:off x="11110748" y="615221"/>
            <a:ext cx="3061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SUPPORTED BY</a:t>
            </a:r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0BFE23D-1DA3-55F1-B2FE-A330ADCEE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809" y="4213232"/>
            <a:ext cx="6537659" cy="2664320"/>
          </a:xfrm>
          <a:prstGeom prst="rect">
            <a:avLst/>
          </a:prstGeom>
        </p:spPr>
      </p:pic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2E300474-163C-6730-3F92-A831A529A1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277" y="5143500"/>
            <a:ext cx="3548238" cy="816574"/>
          </a:xfrm>
          <a:prstGeom prst="rect">
            <a:avLst/>
          </a:prstGeom>
        </p:spPr>
      </p:pic>
      <p:pic>
        <p:nvPicPr>
          <p:cNvPr id="3" name="Picture 2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DB618F2E-6A18-F25F-FB88-7173CB8B0E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039" y="3338947"/>
            <a:ext cx="3548238" cy="75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4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0.04028 L -0.00131 0.73133 " pathEditMode="relative" ptsTypes="AA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3 0.0196 L -0.00373 0.74553 " pathEditMode="relative" ptsTypes="AA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2 -0.00185 L 0.35972 -0.2777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2" y="-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F6CFF-605F-8F33-C493-E1AD2A903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23F6815-A0D8-0B2C-6D3A-3A34DC2BC80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7142520-7D30-51B2-0360-8C2637615C99}"/>
              </a:ext>
            </a:extLst>
          </p:cNvPr>
          <p:cNvSpPr/>
          <p:nvPr/>
        </p:nvSpPr>
        <p:spPr>
          <a:xfrm>
            <a:off x="12801600" y="3314701"/>
            <a:ext cx="5044447" cy="1996680"/>
          </a:xfrm>
          <a:custGeom>
            <a:avLst/>
            <a:gdLst/>
            <a:ahLst/>
            <a:cxnLst/>
            <a:rect l="l" t="t" r="r" b="b"/>
            <a:pathLst>
              <a:path w="4204449" h="1599599">
                <a:moveTo>
                  <a:pt x="0" y="0"/>
                </a:moveTo>
                <a:lnTo>
                  <a:pt x="4204449" y="0"/>
                </a:lnTo>
                <a:lnTo>
                  <a:pt x="4204449" y="1599599"/>
                </a:lnTo>
                <a:lnTo>
                  <a:pt x="0" y="15995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1A19EBE-0C91-C23E-D47E-25815F41C63A}"/>
              </a:ext>
            </a:extLst>
          </p:cNvPr>
          <p:cNvSpPr/>
          <p:nvPr/>
        </p:nvSpPr>
        <p:spPr>
          <a:xfrm>
            <a:off x="14172044" y="5587814"/>
            <a:ext cx="3087256" cy="2966293"/>
          </a:xfrm>
          <a:custGeom>
            <a:avLst/>
            <a:gdLst/>
            <a:ahLst/>
            <a:cxnLst/>
            <a:rect l="l" t="t" r="r" b="b"/>
            <a:pathLst>
              <a:path w="3087256" h="2966293">
                <a:moveTo>
                  <a:pt x="0" y="0"/>
                </a:moveTo>
                <a:lnTo>
                  <a:pt x="3087256" y="0"/>
                </a:lnTo>
                <a:lnTo>
                  <a:pt x="3087256" y="2966293"/>
                </a:lnTo>
                <a:lnTo>
                  <a:pt x="0" y="29662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286" t="-22108" r="-16305" b="-14848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E87C4B0-3C6A-AB4F-F89E-2731CC38A28E}"/>
              </a:ext>
            </a:extLst>
          </p:cNvPr>
          <p:cNvSpPr txBox="1"/>
          <p:nvPr/>
        </p:nvSpPr>
        <p:spPr>
          <a:xfrm>
            <a:off x="796212" y="3827497"/>
            <a:ext cx="13787730" cy="472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281"/>
              </a:lnSpc>
            </a:pPr>
            <a:r>
              <a:rPr lang="en-US" sz="17749" dirty="0">
                <a:solidFill>
                  <a:srgbClr val="7ED957"/>
                </a:solidFill>
                <a:latin typeface="Anton"/>
                <a:ea typeface="Anton"/>
                <a:cs typeface="Anton"/>
                <a:sym typeface="Anton"/>
              </a:rPr>
              <a:t>YOUTH</a:t>
            </a:r>
          </a:p>
          <a:p>
            <a:pPr algn="l">
              <a:lnSpc>
                <a:spcPts val="18281"/>
              </a:lnSpc>
            </a:pPr>
            <a:r>
              <a:rPr lang="en-US" sz="17749" dirty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HOMELESSNESS</a:t>
            </a:r>
          </a:p>
        </p:txBody>
      </p:sp>
      <p:pic>
        <p:nvPicPr>
          <p:cNvPr id="7" name="Picture 6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90AB8333-E107-DF0C-FBFA-9CCAA0B2E4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0" y="469054"/>
            <a:ext cx="3548238" cy="754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196D24-7645-666F-2D7B-4FFA01F95915}"/>
              </a:ext>
            </a:extLst>
          </p:cNvPr>
          <p:cNvSpPr txBox="1"/>
          <p:nvPr/>
        </p:nvSpPr>
        <p:spPr>
          <a:xfrm>
            <a:off x="11110748" y="615221"/>
            <a:ext cx="3061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SUPPORTED BY</a:t>
            </a:r>
          </a:p>
        </p:txBody>
      </p:sp>
    </p:spTree>
    <p:extLst>
      <p:ext uri="{BB962C8B-B14F-4D97-AF65-F5344CB8AC3E}">
        <p14:creationId xmlns:p14="http://schemas.microsoft.com/office/powerpoint/2010/main" val="2965053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6DF3C-8283-77B7-6905-26DE2C4E6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CA2E0B6-5D6C-1CA6-88DD-B1D4F8C80F40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13A002A-FB89-8B83-E940-4D5B816DBA9A}"/>
                </a:ext>
              </a:extLst>
            </p:cNvPr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NZ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57225F1B-4B90-18F4-7B45-E0C31D3740FC}"/>
              </a:ext>
            </a:extLst>
          </p:cNvPr>
          <p:cNvSpPr txBox="1"/>
          <p:nvPr/>
        </p:nvSpPr>
        <p:spPr>
          <a:xfrm>
            <a:off x="820746" y="1590536"/>
            <a:ext cx="16579833" cy="8098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6335" lvl="1" indent="-328168" algn="l">
              <a:lnSpc>
                <a:spcPct val="150000"/>
              </a:lnSpc>
              <a:buFont typeface="Arial"/>
              <a:buChar char="•"/>
            </a:pPr>
            <a:r>
              <a:rPr lang="en-US" sz="3600" b="1" dirty="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Over 50% of our homeless population are </a:t>
            </a:r>
            <a:r>
              <a:rPr lang="en-US" sz="3600" b="1" dirty="0" err="1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rangatahi</a:t>
            </a:r>
            <a:endParaRPr lang="en-US" sz="3600" b="1" dirty="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algn="l">
              <a:lnSpc>
                <a:spcPct val="150000"/>
              </a:lnSpc>
            </a:pPr>
            <a:endParaRPr lang="en-US" sz="3600" b="1" dirty="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656335" lvl="1" indent="-328168" algn="l">
              <a:lnSpc>
                <a:spcPct val="150000"/>
              </a:lnSpc>
              <a:buFont typeface="Arial"/>
              <a:buChar char="•"/>
            </a:pPr>
            <a:r>
              <a:rPr lang="en-US" sz="3600" b="1" dirty="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45% of people surveyed in Auckland’s 2018 homeless count were under 18</a:t>
            </a:r>
          </a:p>
          <a:p>
            <a:pPr algn="l">
              <a:lnSpc>
                <a:spcPct val="150000"/>
              </a:lnSpc>
            </a:pPr>
            <a:endParaRPr lang="en-US" sz="3600" b="1" dirty="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656335" lvl="1" indent="-328168" algn="l">
              <a:lnSpc>
                <a:spcPct val="150000"/>
              </a:lnSpc>
              <a:buFont typeface="Arial"/>
              <a:buChar char="•"/>
            </a:pPr>
            <a:r>
              <a:rPr lang="en-US" sz="3600" b="1" dirty="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In Feb 2022, 18% of those accessing emergency accommodation were YP. </a:t>
            </a:r>
          </a:p>
          <a:p>
            <a:pPr algn="l">
              <a:lnSpc>
                <a:spcPct val="150000"/>
              </a:lnSpc>
            </a:pPr>
            <a:endParaRPr lang="en-US" sz="3600" b="1" dirty="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656335" lvl="1" indent="-328168" algn="l">
              <a:lnSpc>
                <a:spcPct val="150000"/>
              </a:lnSpc>
              <a:buFont typeface="Arial"/>
              <a:buChar char="•"/>
            </a:pPr>
            <a:r>
              <a:rPr lang="en-US" sz="3600" b="1" dirty="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Estimated almost 2000 young people were in Emergency accommodation – end of June quarter 2020</a:t>
            </a:r>
          </a:p>
          <a:p>
            <a:pPr algn="l">
              <a:lnSpc>
                <a:spcPct val="150000"/>
              </a:lnSpc>
            </a:pPr>
            <a:endParaRPr lang="en-US" sz="3039" b="1" dirty="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E80D6AB1-991D-5D8B-72A4-1551793D5A02}"/>
              </a:ext>
            </a:extLst>
          </p:cNvPr>
          <p:cNvSpPr txBox="1"/>
          <p:nvPr/>
        </p:nvSpPr>
        <p:spPr>
          <a:xfrm>
            <a:off x="679467" y="549973"/>
            <a:ext cx="7785066" cy="843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7ED957"/>
                </a:solidFill>
                <a:latin typeface="Anton"/>
                <a:ea typeface="Anton"/>
                <a:cs typeface="Anton"/>
                <a:sym typeface="Anton"/>
              </a:rPr>
              <a:t>WHAT WE KNOW</a:t>
            </a: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84D172FC-ABD5-D9AC-558B-C637819E14DA}"/>
              </a:ext>
            </a:extLst>
          </p:cNvPr>
          <p:cNvSpPr/>
          <p:nvPr/>
        </p:nvSpPr>
        <p:spPr>
          <a:xfrm flipV="1">
            <a:off x="820746" y="1600199"/>
            <a:ext cx="66675" cy="8496287"/>
          </a:xfrm>
          <a:prstGeom prst="line">
            <a:avLst/>
          </a:prstGeom>
          <a:ln w="66675" cap="flat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/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B77F0B53-F369-E1D5-DD55-EEFAF24D55CE}"/>
              </a:ext>
            </a:extLst>
          </p:cNvPr>
          <p:cNvSpPr/>
          <p:nvPr/>
        </p:nvSpPr>
        <p:spPr>
          <a:xfrm>
            <a:off x="820746" y="10096500"/>
            <a:ext cx="7588989" cy="0"/>
          </a:xfrm>
          <a:prstGeom prst="line">
            <a:avLst/>
          </a:prstGeom>
          <a:ln w="66675" cap="flat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E85217F-E4D4-CFC8-1130-FD018B9F7D53}"/>
              </a:ext>
            </a:extLst>
          </p:cNvPr>
          <p:cNvSpPr/>
          <p:nvPr/>
        </p:nvSpPr>
        <p:spPr>
          <a:xfrm>
            <a:off x="16604475" y="135552"/>
            <a:ext cx="1309650" cy="1258337"/>
          </a:xfrm>
          <a:custGeom>
            <a:avLst/>
            <a:gdLst/>
            <a:ahLst/>
            <a:cxnLst/>
            <a:rect l="l" t="t" r="r" b="b"/>
            <a:pathLst>
              <a:path w="1309650" h="1258337">
                <a:moveTo>
                  <a:pt x="0" y="0"/>
                </a:moveTo>
                <a:lnTo>
                  <a:pt x="1309650" y="0"/>
                </a:lnTo>
                <a:lnTo>
                  <a:pt x="1309650" y="1258337"/>
                </a:lnTo>
                <a:lnTo>
                  <a:pt x="0" y="12583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286" t="-22108" r="-16305" b="-14848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4A069D0-3A6D-91AE-35F3-92F033E98E81}"/>
              </a:ext>
            </a:extLst>
          </p:cNvPr>
          <p:cNvSpPr/>
          <p:nvPr/>
        </p:nvSpPr>
        <p:spPr>
          <a:xfrm>
            <a:off x="14411190" y="347499"/>
            <a:ext cx="2193285" cy="834444"/>
          </a:xfrm>
          <a:custGeom>
            <a:avLst/>
            <a:gdLst/>
            <a:ahLst/>
            <a:cxnLst/>
            <a:rect l="l" t="t" r="r" b="b"/>
            <a:pathLst>
              <a:path w="2193285" h="834444">
                <a:moveTo>
                  <a:pt x="0" y="0"/>
                </a:moveTo>
                <a:lnTo>
                  <a:pt x="2193285" y="0"/>
                </a:lnTo>
                <a:lnTo>
                  <a:pt x="2193285" y="834443"/>
                </a:lnTo>
                <a:lnTo>
                  <a:pt x="0" y="834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89018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60158-B0DB-7AD3-65AF-516855633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611444E-403D-D312-DC15-626EAB78D760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0E2188A-CCC1-564A-ADA6-C9A7F3A6C9D4}"/>
                </a:ext>
              </a:extLst>
            </p:cNvPr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NZ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4B4E1733-40F7-D440-6E4D-A9E489B02A63}"/>
              </a:ext>
            </a:extLst>
          </p:cNvPr>
          <p:cNvSpPr txBox="1"/>
          <p:nvPr/>
        </p:nvSpPr>
        <p:spPr>
          <a:xfrm>
            <a:off x="820746" y="1590536"/>
            <a:ext cx="16579833" cy="6155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endParaRPr lang="en-US" sz="4000" b="1" dirty="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656335" lvl="1" indent="-328168" algn="l">
              <a:buFont typeface="Arial"/>
              <a:buChar char="•"/>
            </a:pPr>
            <a:r>
              <a:rPr lang="en-US" sz="4000" b="1" dirty="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29% of </a:t>
            </a:r>
            <a:r>
              <a:rPr lang="en-US" sz="4000" b="1" dirty="0" err="1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rangatahi</a:t>
            </a:r>
            <a:r>
              <a:rPr lang="en-US" sz="4000" b="1" dirty="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at school (yrs 9–13) had experienced housing deprivation in the past 12 months (Youth 2000)</a:t>
            </a:r>
          </a:p>
          <a:p>
            <a:pPr algn="l"/>
            <a:endParaRPr lang="en-US" sz="4000" b="1" dirty="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656335" lvl="1" indent="-328168" algn="l">
              <a:buFont typeface="Arial"/>
              <a:buChar char="•"/>
            </a:pPr>
            <a:r>
              <a:rPr lang="en-US" sz="4000" b="1" dirty="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5,200 young people transitioning out of state care, however even though 1 in 10 experience homelessness, we only have 134 Youth Specific Spaces available nationally. </a:t>
            </a:r>
          </a:p>
          <a:p>
            <a:pPr algn="l"/>
            <a:endParaRPr lang="en-US" sz="4000" b="1" dirty="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656335" lvl="1" indent="-328168" algn="l">
              <a:buFont typeface="Arial"/>
              <a:buChar char="•"/>
            </a:pPr>
            <a:r>
              <a:rPr lang="en-US" sz="4000" b="1" dirty="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According to a Youth19NZ survey 38% of Rainbow </a:t>
            </a:r>
            <a:r>
              <a:rPr lang="en-US" sz="4000" b="1" dirty="0" err="1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Rangatahi</a:t>
            </a:r>
            <a:r>
              <a:rPr lang="en-US" sz="4000" b="1" dirty="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surveyed had experienced homelessness.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DE4DF0A-0099-BC28-84ED-B3291CAB0195}"/>
              </a:ext>
            </a:extLst>
          </p:cNvPr>
          <p:cNvSpPr txBox="1"/>
          <p:nvPr/>
        </p:nvSpPr>
        <p:spPr>
          <a:xfrm>
            <a:off x="679467" y="549973"/>
            <a:ext cx="7785066" cy="843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7ED957"/>
                </a:solidFill>
                <a:latin typeface="Anton"/>
                <a:ea typeface="Anton"/>
                <a:cs typeface="Anton"/>
                <a:sym typeface="Anton"/>
              </a:rPr>
              <a:t>WHAT WE KNOW</a:t>
            </a: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C22A8DA7-DFF1-B480-810E-1DA264F6B6A0}"/>
              </a:ext>
            </a:extLst>
          </p:cNvPr>
          <p:cNvSpPr/>
          <p:nvPr/>
        </p:nvSpPr>
        <p:spPr>
          <a:xfrm flipV="1">
            <a:off x="820746" y="1600199"/>
            <a:ext cx="66675" cy="8496287"/>
          </a:xfrm>
          <a:prstGeom prst="line">
            <a:avLst/>
          </a:prstGeom>
          <a:ln w="66675" cap="flat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/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AD88B3B9-B49F-28B7-9018-313AA1C03E98}"/>
              </a:ext>
            </a:extLst>
          </p:cNvPr>
          <p:cNvSpPr/>
          <p:nvPr/>
        </p:nvSpPr>
        <p:spPr>
          <a:xfrm>
            <a:off x="820746" y="10096500"/>
            <a:ext cx="7588989" cy="0"/>
          </a:xfrm>
          <a:prstGeom prst="line">
            <a:avLst/>
          </a:prstGeom>
          <a:ln w="66675" cap="flat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4BC8D55-5A58-1610-7469-44F02134FA70}"/>
              </a:ext>
            </a:extLst>
          </p:cNvPr>
          <p:cNvSpPr/>
          <p:nvPr/>
        </p:nvSpPr>
        <p:spPr>
          <a:xfrm>
            <a:off x="16604475" y="135552"/>
            <a:ext cx="1309650" cy="1258337"/>
          </a:xfrm>
          <a:custGeom>
            <a:avLst/>
            <a:gdLst/>
            <a:ahLst/>
            <a:cxnLst/>
            <a:rect l="l" t="t" r="r" b="b"/>
            <a:pathLst>
              <a:path w="1309650" h="1258337">
                <a:moveTo>
                  <a:pt x="0" y="0"/>
                </a:moveTo>
                <a:lnTo>
                  <a:pt x="1309650" y="0"/>
                </a:lnTo>
                <a:lnTo>
                  <a:pt x="1309650" y="1258337"/>
                </a:lnTo>
                <a:lnTo>
                  <a:pt x="0" y="12583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286" t="-22108" r="-16305" b="-14848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A3EC1FE-83B4-CAD6-1B7F-8193A655441A}"/>
              </a:ext>
            </a:extLst>
          </p:cNvPr>
          <p:cNvSpPr/>
          <p:nvPr/>
        </p:nvSpPr>
        <p:spPr>
          <a:xfrm>
            <a:off x="14411190" y="347499"/>
            <a:ext cx="2193285" cy="834444"/>
          </a:xfrm>
          <a:custGeom>
            <a:avLst/>
            <a:gdLst/>
            <a:ahLst/>
            <a:cxnLst/>
            <a:rect l="l" t="t" r="r" b="b"/>
            <a:pathLst>
              <a:path w="2193285" h="834444">
                <a:moveTo>
                  <a:pt x="0" y="0"/>
                </a:moveTo>
                <a:lnTo>
                  <a:pt x="2193285" y="0"/>
                </a:lnTo>
                <a:lnTo>
                  <a:pt x="2193285" y="834443"/>
                </a:lnTo>
                <a:lnTo>
                  <a:pt x="0" y="834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25314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2531"/>
            </a:solidFill>
          </p:spPr>
          <p:txBody>
            <a:bodyPr/>
            <a:lstStyle/>
            <a:p>
              <a:endParaRPr lang="en-NZ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589738" y="2093719"/>
            <a:ext cx="8444926" cy="7335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9329" lvl="1" indent="-364664" algn="l">
              <a:lnSpc>
                <a:spcPts val="4352"/>
              </a:lnSpc>
              <a:buFont typeface="Arial"/>
              <a:buChar char="•"/>
            </a:pPr>
            <a:r>
              <a:rPr lang="en-US" sz="4029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There is no National Strategy to address Youth Homelessness</a:t>
            </a:r>
          </a:p>
          <a:p>
            <a:pPr algn="l">
              <a:lnSpc>
                <a:spcPts val="4352"/>
              </a:lnSpc>
            </a:pPr>
            <a:endParaRPr lang="en-US" sz="4029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870076" lvl="1" indent="-435038" algn="l">
              <a:lnSpc>
                <a:spcPts val="4352"/>
              </a:lnSpc>
              <a:buFont typeface="Arial"/>
              <a:buChar char="•"/>
            </a:pPr>
            <a:r>
              <a:rPr lang="en-US" sz="4029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There is less support for young people than there is for adults</a:t>
            </a:r>
          </a:p>
          <a:p>
            <a:pPr algn="l">
              <a:lnSpc>
                <a:spcPts val="4352"/>
              </a:lnSpc>
            </a:pPr>
            <a:endParaRPr lang="en-US" sz="4029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870076" lvl="1" indent="-435038" algn="l">
              <a:lnSpc>
                <a:spcPts val="4352"/>
              </a:lnSpc>
              <a:buFont typeface="Arial"/>
              <a:buChar char="•"/>
            </a:pPr>
            <a:r>
              <a:rPr lang="en-US" sz="4029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If you’re 16 and homeless tonight, there are very few safe supportive emergency accommodation options for you</a:t>
            </a:r>
          </a:p>
          <a:p>
            <a:pPr algn="l">
              <a:lnSpc>
                <a:spcPts val="4352"/>
              </a:lnSpc>
            </a:pPr>
            <a:endParaRPr lang="en-US" sz="4029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870076" lvl="1" indent="-435038" algn="l">
              <a:lnSpc>
                <a:spcPts val="4352"/>
              </a:lnSpc>
              <a:buFont typeface="Arial"/>
              <a:buChar char="•"/>
            </a:pPr>
            <a:r>
              <a:rPr lang="en-US" sz="4029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Youth Homelessness services are over-run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621848" y="693801"/>
            <a:ext cx="8666152" cy="71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8"/>
              </a:lnSpc>
            </a:pPr>
            <a:r>
              <a:rPr lang="en-US" sz="5100">
                <a:solidFill>
                  <a:srgbClr val="7ED957"/>
                </a:solidFill>
                <a:latin typeface="Anton"/>
                <a:ea typeface="Anton"/>
                <a:cs typeface="Anton"/>
                <a:sym typeface="Anton"/>
              </a:rPr>
              <a:t>AND YET KNOWING THIS...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698" r="-84220" b="-2663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7" name="AutoShape 7"/>
          <p:cNvSpPr/>
          <p:nvPr/>
        </p:nvSpPr>
        <p:spPr>
          <a:xfrm flipV="1">
            <a:off x="9621848" y="1991769"/>
            <a:ext cx="33338" cy="7807020"/>
          </a:xfrm>
          <a:prstGeom prst="line">
            <a:avLst/>
          </a:prstGeom>
          <a:ln w="66675" cap="flat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/>
          </a:p>
        </p:txBody>
      </p:sp>
      <p:sp>
        <p:nvSpPr>
          <p:cNvPr id="8" name="AutoShape 8"/>
          <p:cNvSpPr/>
          <p:nvPr/>
        </p:nvSpPr>
        <p:spPr>
          <a:xfrm>
            <a:off x="9602797" y="9822744"/>
            <a:ext cx="7588989" cy="0"/>
          </a:xfrm>
          <a:prstGeom prst="line">
            <a:avLst/>
          </a:prstGeom>
          <a:ln w="66675" cap="flat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/>
          </a:p>
        </p:txBody>
      </p:sp>
      <p:sp>
        <p:nvSpPr>
          <p:cNvPr id="9" name="Freeform 9"/>
          <p:cNvSpPr/>
          <p:nvPr/>
        </p:nvSpPr>
        <p:spPr>
          <a:xfrm>
            <a:off x="2446621" y="8887744"/>
            <a:ext cx="1309650" cy="1258337"/>
          </a:xfrm>
          <a:custGeom>
            <a:avLst/>
            <a:gdLst/>
            <a:ahLst/>
            <a:cxnLst/>
            <a:rect l="l" t="t" r="r" b="b"/>
            <a:pathLst>
              <a:path w="1309650" h="1258337">
                <a:moveTo>
                  <a:pt x="0" y="0"/>
                </a:moveTo>
                <a:lnTo>
                  <a:pt x="1309650" y="0"/>
                </a:lnTo>
                <a:lnTo>
                  <a:pt x="1309650" y="1258337"/>
                </a:lnTo>
                <a:lnTo>
                  <a:pt x="0" y="12583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286" t="-22108" r="-16305" b="-14848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10" name="Freeform 10"/>
          <p:cNvSpPr/>
          <p:nvPr/>
        </p:nvSpPr>
        <p:spPr>
          <a:xfrm>
            <a:off x="253336" y="9099691"/>
            <a:ext cx="2193285" cy="834444"/>
          </a:xfrm>
          <a:custGeom>
            <a:avLst/>
            <a:gdLst/>
            <a:ahLst/>
            <a:cxnLst/>
            <a:rect l="l" t="t" r="r" b="b"/>
            <a:pathLst>
              <a:path w="2193285" h="834444">
                <a:moveTo>
                  <a:pt x="0" y="0"/>
                </a:moveTo>
                <a:lnTo>
                  <a:pt x="2193285" y="0"/>
                </a:lnTo>
                <a:lnTo>
                  <a:pt x="2193285" y="834443"/>
                </a:lnTo>
                <a:lnTo>
                  <a:pt x="0" y="8344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625</Words>
  <Application>Microsoft Macintosh PowerPoint</Application>
  <PresentationFormat>Custom</PresentationFormat>
  <Paragraphs>102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Telegraf Heavy</vt:lpstr>
      <vt:lpstr>Arial</vt:lpstr>
      <vt:lpstr>Anton</vt:lpstr>
      <vt:lpstr>Raleway Medium</vt:lpstr>
      <vt:lpstr>Raleway Bold Italics</vt:lpstr>
      <vt:lpstr>Calibri</vt:lpstr>
      <vt:lpstr>Telegraf</vt:lpstr>
      <vt:lpstr>Canva Sans Bold</vt:lpstr>
      <vt:lpstr>Raleway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YOUTH HOMELESSNESS/safety net PPT</dc:title>
  <cp:lastModifiedBy>jamie mckean</cp:lastModifiedBy>
  <cp:revision>8</cp:revision>
  <dcterms:created xsi:type="dcterms:W3CDTF">2006-08-16T00:00:00Z</dcterms:created>
  <dcterms:modified xsi:type="dcterms:W3CDTF">2024-12-03T21:26:35Z</dcterms:modified>
  <dc:identifier>DAFb5vcqVg4</dc:identifier>
</cp:coreProperties>
</file>